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73" r:id="rId2"/>
    <p:sldId id="259" r:id="rId3"/>
    <p:sldId id="270" r:id="rId4"/>
    <p:sldId id="257" r:id="rId5"/>
    <p:sldId id="258"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52F7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77" autoAdjust="0"/>
  </p:normalViewPr>
  <p:slideViewPr>
    <p:cSldViewPr>
      <p:cViewPr>
        <p:scale>
          <a:sx n="57" d="100"/>
          <a:sy n="57" d="100"/>
        </p:scale>
        <p:origin x="-1440" y="-6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5" d="100"/>
          <a:sy n="45" d="100"/>
        </p:scale>
        <p:origin x="-212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4CDDF7-B575-41FF-B358-24DB1EF12364}" type="datetimeFigureOut">
              <a:rPr lang="es-MX" smtClean="0"/>
              <a:pPr/>
              <a:t>21/12/2018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B4D2E-5BA7-43CF-99B2-BDE8481EF32B}" type="slidenum">
              <a:rPr lang="es-MX" smtClean="0"/>
              <a:pPr/>
              <a:t>‹Nº›</a:t>
            </a:fld>
            <a:endParaRPr lang="es-MX"/>
          </a:p>
        </p:txBody>
      </p:sp>
    </p:spTree>
    <p:extLst>
      <p:ext uri="{BB962C8B-B14F-4D97-AF65-F5344CB8AC3E}">
        <p14:creationId xmlns="" xmlns:p14="http://schemas.microsoft.com/office/powerpoint/2010/main" val="136422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zenit.org/?utm_campaign=diariohtml&amp;utm_medium=email&amp;utm_source=dispatch"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5D635B38-C3E1-493C-8DD9-24CCB471AF9D}" type="slidenum">
              <a:rPr lang="es-MX" smtClean="0">
                <a:solidFill>
                  <a:prstClr val="black"/>
                </a:solidFill>
              </a:rPr>
              <a:pPr/>
              <a:t>1</a:t>
            </a:fld>
            <a:endParaRPr lang="es-MX">
              <a:solidFill>
                <a:prstClr val="black"/>
              </a:solidFill>
            </a:endParaRPr>
          </a:p>
        </p:txBody>
      </p:sp>
    </p:spTree>
    <p:extLst>
      <p:ext uri="{BB962C8B-B14F-4D97-AF65-F5344CB8AC3E}">
        <p14:creationId xmlns="" xmlns:p14="http://schemas.microsoft.com/office/powerpoint/2010/main" val="123884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smtClean="0">
                <a:solidFill>
                  <a:schemeClr val="tx1"/>
                </a:solidFill>
                <a:effectLst/>
                <a:latin typeface="+mn-lt"/>
                <a:ea typeface="+mn-ea"/>
                <a:cs typeface="+mn-cs"/>
              </a:rPr>
              <a:t>Texto completo de la catequesis del papa Francisco. El don de la piedad </a:t>
            </a:r>
          </a:p>
          <a:p>
            <a:r>
              <a:rPr lang="es-MX" sz="1200" b="1" kern="1200" dirty="0" smtClean="0">
                <a:solidFill>
                  <a:schemeClr val="tx1"/>
                </a:solidFill>
                <a:effectLst/>
                <a:latin typeface="+mn-lt"/>
                <a:ea typeface="+mn-ea"/>
                <a:cs typeface="+mn-cs"/>
              </a:rPr>
              <a:t>Miércoles 4 de junio. Piedad es sinónimo de auténtico espíritu religioso. Es un pertenecer profundamente a Dios, incluso en los momentos más difíciles</a:t>
            </a:r>
          </a:p>
          <a:p>
            <a:r>
              <a:rPr lang="es-MX" sz="1200" i="1" kern="1200" dirty="0" smtClean="0">
                <a:solidFill>
                  <a:schemeClr val="tx1"/>
                </a:solidFill>
                <a:effectLst/>
                <a:latin typeface="+mn-lt"/>
                <a:ea typeface="+mn-ea"/>
                <a:cs typeface="+mn-cs"/>
              </a:rPr>
              <a:t>Por Redacción</a:t>
            </a:r>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CIUDAD DEL VATICANO, 04 de junio de 2014 (</a:t>
            </a:r>
            <a:r>
              <a:rPr lang="es-MX" sz="1200" u="sng" kern="1200" dirty="0" smtClean="0">
                <a:solidFill>
                  <a:schemeClr val="tx1"/>
                </a:solidFill>
                <a:effectLst/>
                <a:latin typeface="+mn-lt"/>
                <a:ea typeface="+mn-ea"/>
                <a:cs typeface="+mn-cs"/>
                <a:hlinkClick r:id="rId3"/>
              </a:rPr>
              <a:t>Zenit.org</a:t>
            </a:r>
            <a:r>
              <a:rPr lang="es-MX" sz="1200" kern="1200" dirty="0" smtClean="0">
                <a:solidFill>
                  <a:schemeClr val="tx1"/>
                </a:solidFill>
                <a:effectLst/>
                <a:latin typeface="+mn-lt"/>
                <a:ea typeface="+mn-ea"/>
                <a:cs typeface="+mn-cs"/>
              </a:rPr>
              <a:t>) - Queridos hermanos y hermanas, ¡buen día!</a:t>
            </a:r>
          </a:p>
          <a:p>
            <a:r>
              <a:rPr lang="es-MX" sz="1200" kern="1200" dirty="0" smtClean="0">
                <a:solidFill>
                  <a:schemeClr val="tx1"/>
                </a:solidFill>
                <a:effectLst/>
                <a:latin typeface="+mn-lt"/>
                <a:ea typeface="+mn-ea"/>
                <a:cs typeface="+mn-cs"/>
              </a:rPr>
              <a:t>Hoy queremos detenernos sobre un don del Espíritu Santo que tantas veces es entendido mal o considerado de manera superficial, y que en cambio toca el corazón de nuestra identidad y de nuestra vida cristiana: se trata del don de la piedad.</a:t>
            </a:r>
          </a:p>
          <a:p>
            <a:r>
              <a:rPr lang="es-MX" sz="1200" kern="1200" dirty="0" smtClean="0">
                <a:solidFill>
                  <a:schemeClr val="tx1"/>
                </a:solidFill>
                <a:effectLst/>
                <a:latin typeface="+mn-lt"/>
                <a:ea typeface="+mn-ea"/>
                <a:cs typeface="+mn-cs"/>
              </a:rPr>
              <a:t>Es necesario aclarar enseguida que este don no se identifica con tener compasión de alguien, o tener piedad del prójimo, pero indica nuestra pertenencia a Dios y nuestra relación profunda con Él, una relación que da sentido a toda nuestra vida y que nos mantiene firmes, en comunión con Él, también en los momentos más difíciles y complicados.</a:t>
            </a:r>
          </a:p>
          <a:p>
            <a:r>
              <a:rPr lang="es-MX" sz="1200" kern="1200" dirty="0" smtClean="0">
                <a:solidFill>
                  <a:schemeClr val="tx1"/>
                </a:solidFill>
                <a:effectLst/>
                <a:latin typeface="+mn-lt"/>
                <a:ea typeface="+mn-ea"/>
                <a:cs typeface="+mn-cs"/>
              </a:rPr>
              <a:t>Esta relación con el Señor no se debe entender como un deber o una imposición, es una relación que viene desde adentro.</a:t>
            </a:r>
          </a:p>
          <a:p>
            <a:r>
              <a:rPr lang="es-MX" sz="1200" kern="1200" dirty="0" smtClean="0">
                <a:solidFill>
                  <a:schemeClr val="tx1"/>
                </a:solidFill>
                <a:effectLst/>
                <a:latin typeface="+mn-lt"/>
                <a:ea typeface="+mn-ea"/>
                <a:cs typeface="+mn-cs"/>
              </a:rPr>
              <a:t>Se trata en de una relación vivida con el corazón: es nuestra amistad con Dios, que nos la dona Jesús, una amistad que cambia nuestra vida y nos llena de entusiasmo y de alegría. Por este motivo, el don de la piedad despierta en nosotros sobre todo la gratitud y la alabanza.</a:t>
            </a:r>
          </a:p>
          <a:p>
            <a:r>
              <a:rPr lang="es-MX" sz="1200" kern="1200" dirty="0" smtClean="0">
                <a:solidFill>
                  <a:schemeClr val="tx1"/>
                </a:solidFill>
                <a:effectLst/>
                <a:latin typeface="+mn-lt"/>
                <a:ea typeface="+mn-ea"/>
                <a:cs typeface="+mn-cs"/>
              </a:rPr>
              <a:t>Este es de hecho el sentido más auténtico de nuestro culto y de nuestra adoración. Cuando el Espíritu Santo nos hace percibir la presencia del Señor y todo su amor por nosotros, nos calienta el corazón y nos mueve casi naturalmente a la oración y a la celebración. Piedad, por lo tanto es sinónimo de auténtico espíritu religioso, de confianza filial con Dios, de aquella capacidad de rezarle con amor y simplicidad que es propio de las personas humildes de corazón.</a:t>
            </a:r>
          </a:p>
          <a:p>
            <a:r>
              <a:rPr lang="es-MX" sz="1200" kern="1200" dirty="0" smtClean="0">
                <a:solidFill>
                  <a:schemeClr val="tx1"/>
                </a:solidFill>
                <a:effectLst/>
                <a:latin typeface="+mn-lt"/>
                <a:ea typeface="+mn-ea"/>
                <a:cs typeface="+mn-cs"/>
              </a:rPr>
              <a:t>Si el don de la piedad nos hace crecer en la relación y en la comunión con Dios y nos lleva a vivir como hijos suyos, al mismo tiempo nos ayuda a derramar este amor también sobre los otros y a reconocerlos como hermanos. Y entonces sí, que seremos movidos por sentimientos no de '</a:t>
            </a:r>
            <a:r>
              <a:rPr lang="es-MX" sz="1200" kern="1200" dirty="0" err="1" smtClean="0">
                <a:solidFill>
                  <a:schemeClr val="tx1"/>
                </a:solidFill>
                <a:effectLst/>
                <a:latin typeface="+mn-lt"/>
                <a:ea typeface="+mn-ea"/>
                <a:cs typeface="+mn-cs"/>
              </a:rPr>
              <a:t>piadosidad</a:t>
            </a:r>
            <a:r>
              <a:rPr lang="es-MX" sz="1200" kern="1200" dirty="0" smtClean="0">
                <a:solidFill>
                  <a:schemeClr val="tx1"/>
                </a:solidFill>
                <a:effectLst/>
                <a:latin typeface="+mn-lt"/>
                <a:ea typeface="+mn-ea"/>
                <a:cs typeface="+mn-cs"/>
              </a:rPr>
              <a:t>' -no de falsa piedad- hacia quienes tenemos a nuestro lado y a quienes encontramos cada día.</a:t>
            </a:r>
          </a:p>
          <a:p>
            <a:r>
              <a:rPr lang="es-MX" sz="1200" kern="1200" dirty="0" smtClean="0">
                <a:solidFill>
                  <a:schemeClr val="tx1"/>
                </a:solidFill>
                <a:effectLst/>
                <a:latin typeface="+mn-lt"/>
                <a:ea typeface="+mn-ea"/>
                <a:cs typeface="+mn-cs"/>
              </a:rPr>
              <a:t>Y digo no de '</a:t>
            </a:r>
            <a:r>
              <a:rPr lang="es-MX" sz="1200" kern="1200" dirty="0" err="1" smtClean="0">
                <a:solidFill>
                  <a:schemeClr val="tx1"/>
                </a:solidFill>
                <a:effectLst/>
                <a:latin typeface="+mn-lt"/>
                <a:ea typeface="+mn-ea"/>
                <a:cs typeface="+mn-cs"/>
              </a:rPr>
              <a:t>piadosidad</a:t>
            </a:r>
            <a:r>
              <a:rPr lang="es-MX" sz="1200" kern="1200" dirty="0" smtClean="0">
                <a:solidFill>
                  <a:schemeClr val="tx1"/>
                </a:solidFill>
                <a:effectLst/>
                <a:latin typeface="+mn-lt"/>
                <a:ea typeface="+mn-ea"/>
                <a:cs typeface="+mn-cs"/>
              </a:rPr>
              <a:t>', porque algunos piensan que tener piedad es cerrar los ojos poner cara de imagencita, hacer teatro de ser como un santo, como lo dice un </a:t>
            </a:r>
            <a:r>
              <a:rPr lang="es-MX" sz="1200" kern="1200" dirty="0" err="1" smtClean="0">
                <a:solidFill>
                  <a:schemeClr val="tx1"/>
                </a:solidFill>
                <a:effectLst/>
                <a:latin typeface="+mn-lt"/>
                <a:ea typeface="+mn-ea"/>
                <a:cs typeface="+mn-cs"/>
              </a:rPr>
              <a:t>refán</a:t>
            </a:r>
            <a:r>
              <a:rPr lang="es-MX" sz="1200" kern="1200" dirty="0" smtClean="0">
                <a:solidFill>
                  <a:schemeClr val="tx1"/>
                </a:solidFill>
                <a:effectLst/>
                <a:latin typeface="+mn-lt"/>
                <a:ea typeface="+mn-ea"/>
                <a:cs typeface="+mn-cs"/>
              </a:rPr>
              <a:t> en piamontés:(...)</a:t>
            </a:r>
          </a:p>
          <a:p>
            <a:r>
              <a:rPr lang="es-MX" sz="1200" kern="1200" dirty="0" smtClean="0">
                <a:solidFill>
                  <a:schemeClr val="tx1"/>
                </a:solidFill>
                <a:effectLst/>
                <a:latin typeface="+mn-lt"/>
                <a:ea typeface="+mn-ea"/>
                <a:cs typeface="+mn-cs"/>
              </a:rPr>
              <a:t>Seremos capaces de alegrarnos con quien está en la alegría, de llorar con quien llora, de estar cerca de quien está solo y angustiado, de corregir a quien está en el error, de consolar a quien está afligido, de acoger y socorrer a quien está en la necesidad.</a:t>
            </a:r>
          </a:p>
          <a:p>
            <a:r>
              <a:rPr lang="es-MX" sz="1200" kern="1200" dirty="0" smtClean="0">
                <a:solidFill>
                  <a:schemeClr val="tx1"/>
                </a:solidFill>
                <a:effectLst/>
                <a:latin typeface="+mn-lt"/>
                <a:ea typeface="+mn-ea"/>
                <a:cs typeface="+mn-cs"/>
              </a:rPr>
              <a:t>Hay na relación entre el don de la piedad y la </a:t>
            </a:r>
            <a:r>
              <a:rPr lang="es-MX" sz="1200" kern="1200" dirty="0" err="1" smtClean="0">
                <a:solidFill>
                  <a:schemeClr val="tx1"/>
                </a:solidFill>
                <a:effectLst/>
                <a:latin typeface="+mn-lt"/>
                <a:ea typeface="+mn-ea"/>
                <a:cs typeface="+mn-cs"/>
              </a:rPr>
              <a:t>mitezza</a:t>
            </a:r>
            <a:r>
              <a:rPr lang="es-MX" sz="1200" kern="1200" dirty="0" smtClean="0">
                <a:solidFill>
                  <a:schemeClr val="tx1"/>
                </a:solidFill>
                <a:effectLst/>
                <a:latin typeface="+mn-lt"/>
                <a:ea typeface="+mn-ea"/>
                <a:cs typeface="+mn-cs"/>
              </a:rPr>
              <a:t> el don de la piedad que nos da el Espíritu Santo, hace mansos</a:t>
            </a:r>
          </a:p>
          <a:p>
            <a:r>
              <a:rPr lang="es-MX" sz="1200" kern="1200" dirty="0" smtClean="0">
                <a:solidFill>
                  <a:schemeClr val="tx1"/>
                </a:solidFill>
                <a:effectLst/>
                <a:latin typeface="+mn-lt"/>
                <a:ea typeface="+mn-ea"/>
                <a:cs typeface="+mn-cs"/>
              </a:rPr>
              <a:t>Queridos amigos, en la carta a los Romanos el apóstol Pablo afirma: “Todos aquellos que son guiados por el Espíritu de Dios, estos son hijos de Dios. Y ustedes no han recibido un espíritu de esclavos para caer en el miedo, pero han recibido el Espíritu que les vuelve hijos adoptivos, por medio de quien gritamos: “¡</a:t>
            </a:r>
            <a:r>
              <a:rPr lang="es-MX" sz="1200" kern="1200" dirty="0" err="1" smtClean="0">
                <a:solidFill>
                  <a:schemeClr val="tx1"/>
                </a:solidFill>
                <a:effectLst/>
                <a:latin typeface="+mn-lt"/>
                <a:ea typeface="+mn-ea"/>
                <a:cs typeface="+mn-cs"/>
              </a:rPr>
              <a:t>Abbá</a:t>
            </a:r>
            <a:r>
              <a:rPr lang="es-MX" sz="1200" kern="1200" dirty="0" smtClean="0">
                <a:solidFill>
                  <a:schemeClr val="tx1"/>
                </a:solidFill>
                <a:effectLst/>
                <a:latin typeface="+mn-lt"/>
                <a:ea typeface="+mn-ea"/>
                <a:cs typeface="+mn-cs"/>
              </a:rPr>
              <a:t>, Padre!”. Pidamos al Señor que el don de su Espíritu puede vencer nuestro temor y nuestras incertezas, y también a nuestro espíritu inquieto e impaciente. Y pueda volvernos testimonios alegres de Dios y de su amor. Adorando al señor en la verdad y en el servicio al prójimo, con la mansedumbre que el Espíritu Santo nos da en la alegría.</a:t>
            </a:r>
          </a:p>
          <a:p>
            <a:endParaRPr lang="es-MX" dirty="0"/>
          </a:p>
        </p:txBody>
      </p:sp>
      <p:sp>
        <p:nvSpPr>
          <p:cNvPr id="4" name="Slide Number Placeholder 3"/>
          <p:cNvSpPr>
            <a:spLocks noGrp="1"/>
          </p:cNvSpPr>
          <p:nvPr>
            <p:ph type="sldNum" sz="quarter" idx="10"/>
          </p:nvPr>
        </p:nvSpPr>
        <p:spPr/>
        <p:txBody>
          <a:bodyPr/>
          <a:lstStyle/>
          <a:p>
            <a:fld id="{A57B4D2E-5BA7-43CF-99B2-BDE8481EF32B}" type="slidenum">
              <a:rPr lang="es-MX" smtClean="0"/>
              <a:pPr/>
              <a:t>2</a:t>
            </a:fld>
            <a:endParaRPr lang="es-MX"/>
          </a:p>
        </p:txBody>
      </p:sp>
    </p:spTree>
    <p:extLst>
      <p:ext uri="{BB962C8B-B14F-4D97-AF65-F5344CB8AC3E}">
        <p14:creationId xmlns="" xmlns:p14="http://schemas.microsoft.com/office/powerpoint/2010/main" val="3654746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En el Antiguo Testamento generalmente se lee la Piedad como sinónimo de compasión, misericordia de parte de Dios para los hombres. </a:t>
            </a:r>
          </a:p>
          <a:p>
            <a:r>
              <a:rPr lang="es-MX" dirty="0" smtClean="0"/>
              <a:t>En el Nuevo Testamento, ya tiene un segundo significado, que es la dedicación a Dios, la devoción a Dios cumpliendo todos los mandatos que recibimos a través de Cristo.</a:t>
            </a:r>
            <a:endParaRPr lang="es-MX" dirty="0"/>
          </a:p>
        </p:txBody>
      </p:sp>
      <p:sp>
        <p:nvSpPr>
          <p:cNvPr id="4" name="Slide Number Placeholder 3"/>
          <p:cNvSpPr>
            <a:spLocks noGrp="1"/>
          </p:cNvSpPr>
          <p:nvPr>
            <p:ph type="sldNum" sz="quarter" idx="10"/>
          </p:nvPr>
        </p:nvSpPr>
        <p:spPr/>
        <p:txBody>
          <a:bodyPr/>
          <a:lstStyle/>
          <a:p>
            <a:fld id="{A57B4D2E-5BA7-43CF-99B2-BDE8481EF32B}" type="slidenum">
              <a:rPr lang="es-MX" smtClean="0"/>
              <a:pPr/>
              <a:t>5</a:t>
            </a:fld>
            <a:endParaRPr lang="es-MX"/>
          </a:p>
        </p:txBody>
      </p:sp>
    </p:spTree>
    <p:extLst>
      <p:ext uri="{BB962C8B-B14F-4D97-AF65-F5344CB8AC3E}">
        <p14:creationId xmlns="" xmlns:p14="http://schemas.microsoft.com/office/powerpoint/2010/main" val="3411693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Si... Al despertar le pedimos al Espíritu Santo que nos ilumine para vivir nuestro día amando a Cristo en nuestros hermanos.</a:t>
            </a:r>
          </a:p>
          <a:p>
            <a:endParaRPr lang="es-MX" dirty="0" smtClean="0"/>
          </a:p>
          <a:p>
            <a:r>
              <a:rPr lang="es-MX" dirty="0" smtClean="0"/>
              <a:t>Si... Oramos y alabamos a Dios suplicando que llene nuestro corazón de amor por Él. </a:t>
            </a:r>
          </a:p>
          <a:p>
            <a:endParaRPr lang="es-MX" dirty="0" smtClean="0"/>
          </a:p>
          <a:p>
            <a:r>
              <a:rPr lang="es-MX" dirty="0" smtClean="0"/>
              <a:t>Si... Nuestra oración está compuesta de silencios para que Dios nos hable y sepamos que quiere el Señor de nosotros.</a:t>
            </a:r>
          </a:p>
          <a:p>
            <a:endParaRPr lang="es-MX" dirty="0" smtClean="0"/>
          </a:p>
          <a:p>
            <a:r>
              <a:rPr lang="es-MX" dirty="0" smtClean="0"/>
              <a:t>Si... Nos dejamos llevar por el amor de Cristo, como el aire mueve una hoja. Él es el que sabe hacia dónde debemos ir.</a:t>
            </a:r>
          </a:p>
          <a:p>
            <a:endParaRPr lang="es-MX" dirty="0" smtClean="0"/>
          </a:p>
          <a:p>
            <a:r>
              <a:rPr lang="es-MX" dirty="0" smtClean="0"/>
              <a:t>Si...Le pedimos al Espíritu Santo que infunda en nuestros corazones un gran amor a Dios, un amor filial y amor a los demás, como nos enseña Cristo.</a:t>
            </a:r>
          </a:p>
          <a:p>
            <a:endParaRPr lang="es-MX" dirty="0" smtClean="0"/>
          </a:p>
          <a:p>
            <a:endParaRPr lang="es-MX" dirty="0"/>
          </a:p>
        </p:txBody>
      </p:sp>
      <p:sp>
        <p:nvSpPr>
          <p:cNvPr id="4" name="Slide Number Placeholder 3"/>
          <p:cNvSpPr>
            <a:spLocks noGrp="1"/>
          </p:cNvSpPr>
          <p:nvPr>
            <p:ph type="sldNum" sz="quarter" idx="10"/>
          </p:nvPr>
        </p:nvSpPr>
        <p:spPr/>
        <p:txBody>
          <a:bodyPr/>
          <a:lstStyle/>
          <a:p>
            <a:fld id="{A57B4D2E-5BA7-43CF-99B2-BDE8481EF32B}" type="slidenum">
              <a:rPr lang="es-MX" smtClean="0"/>
              <a:pPr/>
              <a:t>8</a:t>
            </a:fld>
            <a:endParaRPr lang="es-MX"/>
          </a:p>
        </p:txBody>
      </p:sp>
    </p:spTree>
    <p:extLst>
      <p:ext uri="{BB962C8B-B14F-4D97-AF65-F5344CB8AC3E}">
        <p14:creationId xmlns="" xmlns:p14="http://schemas.microsoft.com/office/powerpoint/2010/main" val="2658900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La piedad es un don santificante, dado gratuitamente por el Espíritu Santo que nos hace hijos de Dios Padre y hermanos en Cristo. </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Si damos con generosidad, en vez de buscar despojar a los demás, nos enriquecemos; en lugar de vaciarnos nos vamos llenando de una riqueza superior que no se ve con los ojos del cuerpo, sino con los ojos del alma. Permanecemos en el amor de Dios.</a:t>
            </a:r>
            <a:endParaRPr lang="es-MX" sz="1200" kern="1200" dirty="0" smtClean="0">
              <a:solidFill>
                <a:schemeClr val="tx1"/>
              </a:solidFill>
              <a:effectLst/>
              <a:latin typeface="+mn-lt"/>
              <a:ea typeface="+mn-ea"/>
              <a:cs typeface="+mn-cs"/>
            </a:endParaRPr>
          </a:p>
          <a:p>
            <a:endParaRPr lang="es-MX" dirty="0"/>
          </a:p>
        </p:txBody>
      </p:sp>
      <p:sp>
        <p:nvSpPr>
          <p:cNvPr id="4" name="Slide Number Placeholder 3"/>
          <p:cNvSpPr>
            <a:spLocks noGrp="1"/>
          </p:cNvSpPr>
          <p:nvPr>
            <p:ph type="sldNum" sz="quarter" idx="10"/>
          </p:nvPr>
        </p:nvSpPr>
        <p:spPr/>
        <p:txBody>
          <a:bodyPr/>
          <a:lstStyle/>
          <a:p>
            <a:fld id="{A57B4D2E-5BA7-43CF-99B2-BDE8481EF32B}" type="slidenum">
              <a:rPr lang="es-MX" smtClean="0"/>
              <a:pPr/>
              <a:t>9</a:t>
            </a:fld>
            <a:endParaRPr lang="es-MX"/>
          </a:p>
        </p:txBody>
      </p:sp>
    </p:spTree>
    <p:extLst>
      <p:ext uri="{BB962C8B-B14F-4D97-AF65-F5344CB8AC3E}">
        <p14:creationId xmlns="" xmlns:p14="http://schemas.microsoft.com/office/powerpoint/2010/main" val="3692111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La pereza, la soberbia, la falta de respeto, el anteponer otras cosas a lo que nos pide Cristo. Nos falta hacer la experiencia de su amor y ver lo que Él diariamente hace por nosotros. </a:t>
            </a: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El egoísmo</a:t>
            </a:r>
            <a:r>
              <a:rPr lang="es-ES_tradnl" sz="1200" kern="1200" baseline="0" dirty="0" smtClean="0">
                <a:solidFill>
                  <a:schemeClr val="tx1"/>
                </a:solidFill>
                <a:effectLst/>
                <a:latin typeface="+mn-lt"/>
                <a:ea typeface="+mn-ea"/>
                <a:cs typeface="+mn-cs"/>
              </a:rPr>
              <a:t> que n</a:t>
            </a:r>
            <a:r>
              <a:rPr lang="es-ES_tradnl" sz="1200" kern="1200" dirty="0" smtClean="0">
                <a:solidFill>
                  <a:schemeClr val="tx1"/>
                </a:solidFill>
                <a:effectLst/>
                <a:latin typeface="+mn-lt"/>
                <a:ea typeface="+mn-ea"/>
                <a:cs typeface="+mn-cs"/>
              </a:rPr>
              <a:t>os cierra y aleja de los demás. </a:t>
            </a:r>
            <a:endParaRPr lang="es-MX" sz="1200" kern="1200" dirty="0" smtClean="0">
              <a:solidFill>
                <a:schemeClr val="tx1"/>
              </a:solidFill>
              <a:effectLst/>
              <a:latin typeface="+mn-lt"/>
              <a:ea typeface="+mn-ea"/>
              <a:cs typeface="+mn-cs"/>
            </a:endParaRPr>
          </a:p>
          <a:p>
            <a:endParaRPr lang="es-MX" dirty="0"/>
          </a:p>
        </p:txBody>
      </p:sp>
      <p:sp>
        <p:nvSpPr>
          <p:cNvPr id="4" name="Slide Number Placeholder 3"/>
          <p:cNvSpPr>
            <a:spLocks noGrp="1"/>
          </p:cNvSpPr>
          <p:nvPr>
            <p:ph type="sldNum" sz="quarter" idx="10"/>
          </p:nvPr>
        </p:nvSpPr>
        <p:spPr/>
        <p:txBody>
          <a:bodyPr/>
          <a:lstStyle/>
          <a:p>
            <a:fld id="{A57B4D2E-5BA7-43CF-99B2-BDE8481EF32B}" type="slidenum">
              <a:rPr lang="es-MX" smtClean="0"/>
              <a:pPr/>
              <a:t>10</a:t>
            </a:fld>
            <a:endParaRPr lang="es-MX"/>
          </a:p>
        </p:txBody>
      </p:sp>
    </p:spTree>
    <p:extLst>
      <p:ext uri="{BB962C8B-B14F-4D97-AF65-F5344CB8AC3E}">
        <p14:creationId xmlns="" xmlns:p14="http://schemas.microsoft.com/office/powerpoint/2010/main" val="3473780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B3C28B-DBB6-8E4D-B404-B3DEEF79B802}" type="datetimeFigureOut">
              <a:rPr lang="es-ES" smtClean="0"/>
              <a:pPr/>
              <a:t>21/12/2018</a:t>
            </a:fld>
            <a:endParaRPr lang="es-ES"/>
          </a:p>
        </p:txBody>
      </p:sp>
      <p:sp>
        <p:nvSpPr>
          <p:cNvPr id="5" name="Footer Placeholder 4"/>
          <p:cNvSpPr>
            <a:spLocks noGrp="1"/>
          </p:cNvSpPr>
          <p:nvPr>
            <p:ph type="ftr" sz="quarter" idx="11"/>
          </p:nvPr>
        </p:nvSpPr>
        <p:spPr/>
        <p:txBody>
          <a:bodyPr/>
          <a:lstStyle/>
          <a:p>
            <a:endParaRPr lang="es-ES">
              <a:solidFill>
                <a:prstClr val="black">
                  <a:lumMod val="60000"/>
                  <a:lumOff val="40000"/>
                </a:prstClr>
              </a:solidFill>
            </a:endParaRP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3C28B-DBB6-8E4D-B404-B3DEEF79B802}" type="datetimeFigureOut">
              <a:rPr lang="es-ES" smtClean="0"/>
              <a:pPr/>
              <a:t>21/12/2018</a:t>
            </a:fld>
            <a:endParaRPr lang="es-ES"/>
          </a:p>
        </p:txBody>
      </p:sp>
      <p:sp>
        <p:nvSpPr>
          <p:cNvPr id="5" name="Footer Placeholder 4"/>
          <p:cNvSpPr>
            <a:spLocks noGrp="1"/>
          </p:cNvSpPr>
          <p:nvPr>
            <p:ph type="ftr" sz="quarter" idx="11"/>
          </p:nvPr>
        </p:nvSpPr>
        <p:spPr/>
        <p:txBody>
          <a:bodyPr/>
          <a:lstStyle/>
          <a:p>
            <a:endParaRPr lang="es-ES">
              <a:solidFill>
                <a:prstClr val="black">
                  <a:lumMod val="60000"/>
                  <a:lumOff val="40000"/>
                </a:prstClr>
              </a:solidFill>
            </a:endParaRPr>
          </a:p>
        </p:txBody>
      </p:sp>
      <p:sp>
        <p:nvSpPr>
          <p:cNvPr id="6" name="Slide Number Placeholder 5"/>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3C28B-DBB6-8E4D-B404-B3DEEF79B802}" type="datetimeFigureOut">
              <a:rPr lang="es-ES" smtClean="0"/>
              <a:pPr/>
              <a:t>21/12/2018</a:t>
            </a:fld>
            <a:endParaRPr lang="es-ES"/>
          </a:p>
        </p:txBody>
      </p:sp>
      <p:sp>
        <p:nvSpPr>
          <p:cNvPr id="5" name="Footer Placeholder 4"/>
          <p:cNvSpPr>
            <a:spLocks noGrp="1"/>
          </p:cNvSpPr>
          <p:nvPr>
            <p:ph type="ftr" sz="quarter" idx="11"/>
          </p:nvPr>
        </p:nvSpPr>
        <p:spPr/>
        <p:txBody>
          <a:bodyPr/>
          <a:lstStyle/>
          <a:p>
            <a:endParaRPr lang="es-ES">
              <a:solidFill>
                <a:prstClr val="black">
                  <a:lumMod val="60000"/>
                  <a:lumOff val="40000"/>
                </a:prstClr>
              </a:solidFill>
            </a:endParaRPr>
          </a:p>
        </p:txBody>
      </p:sp>
      <p:sp>
        <p:nvSpPr>
          <p:cNvPr id="6" name="Slide Number Placeholder 5"/>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B3C28B-DBB6-8E4D-B404-B3DEEF79B802}" type="datetimeFigureOut">
              <a:rPr lang="es-ES" smtClean="0"/>
              <a:pPr/>
              <a:t>21/12/2018</a:t>
            </a:fld>
            <a:endParaRPr lang="es-ES"/>
          </a:p>
        </p:txBody>
      </p:sp>
      <p:sp>
        <p:nvSpPr>
          <p:cNvPr id="10" name="Slide Number Placeholder 9"/>
          <p:cNvSpPr>
            <a:spLocks noGrp="1"/>
          </p:cNvSpPr>
          <p:nvPr>
            <p:ph type="sldNum" sz="quarter" idx="11"/>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12" name="Footer Placeholder 11"/>
          <p:cNvSpPr>
            <a:spLocks noGrp="1"/>
          </p:cNvSpPr>
          <p:nvPr>
            <p:ph type="ftr" sz="quarter" idx="12"/>
          </p:nvPr>
        </p:nvSpPr>
        <p:spPr/>
        <p:txBody>
          <a:bodyPr/>
          <a:lstStyle/>
          <a:p>
            <a:endParaRPr lang="es-ES">
              <a:solidFill>
                <a:prstClr val="black">
                  <a:lumMod val="60000"/>
                  <a:lumOff val="40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a:t>Click to edit Master title style</a:t>
            </a:r>
            <a:endParaRPr lang="en-US" dirty="0"/>
          </a:p>
        </p:txBody>
      </p:sp>
      <p:sp>
        <p:nvSpPr>
          <p:cNvPr id="19" name="Date Placeholder 18"/>
          <p:cNvSpPr>
            <a:spLocks noGrp="1"/>
          </p:cNvSpPr>
          <p:nvPr>
            <p:ph type="dt" sz="half" idx="10"/>
          </p:nvPr>
        </p:nvSpPr>
        <p:spPr/>
        <p:txBody>
          <a:bodyPr/>
          <a:lstStyle/>
          <a:p>
            <a:fld id="{12B3C28B-DBB6-8E4D-B404-B3DEEF79B802}" type="datetimeFigureOut">
              <a:rPr lang="es-ES" smtClean="0"/>
              <a:pPr/>
              <a:t>21/12/2018</a:t>
            </a:fld>
            <a:endParaRPr lang="es-ES"/>
          </a:p>
        </p:txBody>
      </p:sp>
      <p:sp>
        <p:nvSpPr>
          <p:cNvPr id="20" name="Slide Number Placeholder 19"/>
          <p:cNvSpPr>
            <a:spLocks noGrp="1"/>
          </p:cNvSpPr>
          <p:nvPr>
            <p:ph type="sldNum" sz="quarter" idx="11"/>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21" name="Footer Placeholder 20"/>
          <p:cNvSpPr>
            <a:spLocks noGrp="1"/>
          </p:cNvSpPr>
          <p:nvPr>
            <p:ph type="ftr" sz="quarter" idx="12"/>
          </p:nvPr>
        </p:nvSpPr>
        <p:spPr/>
        <p:txBody>
          <a:bodyPr/>
          <a:lstStyle/>
          <a:p>
            <a:endParaRPr lang="es-ES">
              <a:solidFill>
                <a:prstClr val="black">
                  <a:lumMod val="60000"/>
                  <a:lumOff val="40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12B3C28B-DBB6-8E4D-B404-B3DEEF79B802}" type="datetimeFigureOut">
              <a:rPr lang="es-ES" smtClean="0"/>
              <a:pPr/>
              <a:t>21/12/2018</a:t>
            </a:fld>
            <a:endParaRPr lang="es-ES"/>
          </a:p>
        </p:txBody>
      </p:sp>
      <p:sp>
        <p:nvSpPr>
          <p:cNvPr id="6" name="Footer Placeholder 5"/>
          <p:cNvSpPr>
            <a:spLocks noGrp="1"/>
          </p:cNvSpPr>
          <p:nvPr>
            <p:ph type="ftr" sz="quarter" idx="11"/>
          </p:nvPr>
        </p:nvSpPr>
        <p:spPr/>
        <p:txBody>
          <a:bodyPr/>
          <a:lstStyle/>
          <a:p>
            <a:endParaRPr lang="es-ES">
              <a:solidFill>
                <a:prstClr val="black">
                  <a:lumMod val="60000"/>
                  <a:lumOff val="40000"/>
                </a:prstClr>
              </a:solidFill>
            </a:endParaRPr>
          </a:p>
        </p:txBody>
      </p:sp>
      <p:sp>
        <p:nvSpPr>
          <p:cNvPr id="7" name="Slide Number Placeholder 6"/>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9" name="Content Placeholder 8"/>
          <p:cNvSpPr>
            <a:spLocks noGrp="1"/>
          </p:cNvSpPr>
          <p:nvPr>
            <p:ph sz="quarter" idx="13"/>
          </p:nvPr>
        </p:nvSpPr>
        <p:spPr>
          <a:xfrm>
            <a:off x="12161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5102352" y="841248"/>
            <a:ext cx="3730752"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2B3C28B-DBB6-8E4D-B404-B3DEEF79B802}" type="datetimeFigureOut">
              <a:rPr lang="es-ES" smtClean="0"/>
              <a:pPr/>
              <a:t>21/12/2018</a:t>
            </a:fld>
            <a:endParaRPr lang="es-ES"/>
          </a:p>
        </p:txBody>
      </p:sp>
      <p:sp>
        <p:nvSpPr>
          <p:cNvPr id="8" name="Footer Placeholder 7"/>
          <p:cNvSpPr>
            <a:spLocks noGrp="1"/>
          </p:cNvSpPr>
          <p:nvPr>
            <p:ph type="ftr" sz="quarter" idx="11"/>
          </p:nvPr>
        </p:nvSpPr>
        <p:spPr/>
        <p:txBody>
          <a:bodyPr/>
          <a:lstStyle/>
          <a:p>
            <a:endParaRPr lang="es-ES">
              <a:solidFill>
                <a:prstClr val="black">
                  <a:lumMod val="60000"/>
                  <a:lumOff val="40000"/>
                </a:prstClr>
              </a:solidFill>
            </a:endParaRPr>
          </a:p>
        </p:txBody>
      </p:sp>
      <p:sp>
        <p:nvSpPr>
          <p:cNvPr id="9" name="Slide Number Placeholder 8"/>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11" name="Content Placeholder 10"/>
          <p:cNvSpPr>
            <a:spLocks noGrp="1"/>
          </p:cNvSpPr>
          <p:nvPr>
            <p:ph sz="quarter" idx="13"/>
          </p:nvPr>
        </p:nvSpPr>
        <p:spPr>
          <a:xfrm>
            <a:off x="1216152" y="1380744"/>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4"/>
          </p:nvPr>
        </p:nvSpPr>
        <p:spPr>
          <a:xfrm>
            <a:off x="5102352" y="1380743"/>
            <a:ext cx="3730752" cy="384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B3C28B-DBB6-8E4D-B404-B3DEEF79B802}" type="datetimeFigureOut">
              <a:rPr lang="es-ES" smtClean="0"/>
              <a:pPr/>
              <a:t>21/12/2018</a:t>
            </a:fld>
            <a:endParaRPr lang="es-ES"/>
          </a:p>
        </p:txBody>
      </p:sp>
      <p:sp>
        <p:nvSpPr>
          <p:cNvPr id="4" name="Footer Placeholder 3"/>
          <p:cNvSpPr>
            <a:spLocks noGrp="1"/>
          </p:cNvSpPr>
          <p:nvPr>
            <p:ph type="ftr" sz="quarter" idx="11"/>
          </p:nvPr>
        </p:nvSpPr>
        <p:spPr/>
        <p:txBody>
          <a:bodyPr/>
          <a:lstStyle/>
          <a:p>
            <a:endParaRPr lang="es-ES">
              <a:solidFill>
                <a:prstClr val="black">
                  <a:lumMod val="60000"/>
                  <a:lumOff val="40000"/>
                </a:prstClr>
              </a:solidFill>
            </a:endParaRPr>
          </a:p>
        </p:txBody>
      </p:sp>
      <p:sp>
        <p:nvSpPr>
          <p:cNvPr id="5" name="Slide Number Placeholder 4"/>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2B3C28B-DBB6-8E4D-B404-B3DEEF79B802}" type="datetimeFigureOut">
              <a:rPr lang="es-ES" smtClean="0"/>
              <a:pPr/>
              <a:t>21/12/2018</a:t>
            </a:fld>
            <a:endParaRPr lang="es-ES"/>
          </a:p>
        </p:txBody>
      </p:sp>
      <p:sp>
        <p:nvSpPr>
          <p:cNvPr id="6" name="Slide Number Placeholder 5"/>
          <p:cNvSpPr>
            <a:spLocks noGrp="1"/>
          </p:cNvSpPr>
          <p:nvPr>
            <p:ph type="sldNum" sz="quarter" idx="11"/>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7" name="Footer Placeholder 6"/>
          <p:cNvSpPr>
            <a:spLocks noGrp="1"/>
          </p:cNvSpPr>
          <p:nvPr>
            <p:ph type="ftr" sz="quarter" idx="12"/>
          </p:nvPr>
        </p:nvSpPr>
        <p:spPr/>
        <p:txBody>
          <a:bodyPr/>
          <a:lstStyle/>
          <a:p>
            <a:endParaRPr lang="es-ES">
              <a:solidFill>
                <a:prstClr val="black">
                  <a:lumMod val="60000"/>
                  <a:lumOff val="40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p:cNvSpPr>
            <a:spLocks noGrp="1"/>
          </p:cNvSpPr>
          <p:nvPr>
            <p:ph type="dt" sz="half" idx="14"/>
          </p:nvPr>
        </p:nvSpPr>
        <p:spPr/>
        <p:txBody>
          <a:bodyPr/>
          <a:lstStyle/>
          <a:p>
            <a:fld id="{12B3C28B-DBB6-8E4D-B404-B3DEEF79B802}" type="datetimeFigureOut">
              <a:rPr lang="es-ES" smtClean="0"/>
              <a:pPr/>
              <a:t>21/12/2018</a:t>
            </a:fld>
            <a:endParaRPr lang="es-ES"/>
          </a:p>
        </p:txBody>
      </p:sp>
      <p:sp>
        <p:nvSpPr>
          <p:cNvPr id="10" name="Slide Number Placeholder 9"/>
          <p:cNvSpPr>
            <a:spLocks noGrp="1"/>
          </p:cNvSpPr>
          <p:nvPr>
            <p:ph type="sldNum" sz="quarter" idx="15"/>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
        <p:nvSpPr>
          <p:cNvPr id="13" name="Footer Placeholder 12"/>
          <p:cNvSpPr>
            <a:spLocks noGrp="1"/>
          </p:cNvSpPr>
          <p:nvPr>
            <p:ph type="ftr" sz="quarter" idx="16"/>
          </p:nvPr>
        </p:nvSpPr>
        <p:spPr/>
        <p:txBody>
          <a:bodyPr/>
          <a:lstStyle/>
          <a:p>
            <a:endParaRPr lang="es-ES">
              <a:solidFill>
                <a:prstClr val="black">
                  <a:lumMod val="60000"/>
                  <a:lumOff val="40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3C28B-DBB6-8E4D-B404-B3DEEF79B802}" type="datetimeFigureOut">
              <a:rPr lang="es-ES" smtClean="0"/>
              <a:pPr/>
              <a:t>21/12/2018</a:t>
            </a:fld>
            <a:endParaRPr lang="es-ES"/>
          </a:p>
        </p:txBody>
      </p:sp>
      <p:sp>
        <p:nvSpPr>
          <p:cNvPr id="6" name="Footer Placeholder 5"/>
          <p:cNvSpPr>
            <a:spLocks noGrp="1"/>
          </p:cNvSpPr>
          <p:nvPr>
            <p:ph type="ftr" sz="quarter" idx="11"/>
          </p:nvPr>
        </p:nvSpPr>
        <p:spPr/>
        <p:txBody>
          <a:bodyPr/>
          <a:lstStyle/>
          <a:p>
            <a:endParaRPr lang="es-ES">
              <a:solidFill>
                <a:prstClr val="black">
                  <a:lumMod val="60000"/>
                  <a:lumOff val="40000"/>
                </a:prstClr>
              </a:solidFill>
            </a:endParaRPr>
          </a:p>
        </p:txBody>
      </p:sp>
      <p:sp>
        <p:nvSpPr>
          <p:cNvPr id="7" name="Slide Number Placeholder 6"/>
          <p:cNvSpPr>
            <a:spLocks noGrp="1"/>
          </p:cNvSpPr>
          <p:nvPr>
            <p:ph type="sldNum" sz="quarter" idx="12"/>
          </p:nvPr>
        </p:nvSpPr>
        <p:spPr/>
        <p:txBody>
          <a:bodyPr/>
          <a:lstStyle/>
          <a:p>
            <a:fld id="{F4530EF7-AD48-DE4B-8007-72CEA2BD26F9}" type="slidenum">
              <a:rPr lang="es-ES" smtClean="0">
                <a:solidFill>
                  <a:srgbClr val="B13F9A">
                    <a:lumMod val="60000"/>
                    <a:lumOff val="40000"/>
                  </a:srgbClr>
                </a:solidFill>
              </a:rPr>
              <a:pPr/>
              <a:t>‹Nº›</a:t>
            </a:fld>
            <a:endParaRPr lang="es-ES">
              <a:solidFill>
                <a:srgbClr val="B13F9A">
                  <a:lumMod val="60000"/>
                  <a:lumOff val="40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pPr defTabSz="457200"/>
            <a:endParaRPr lang="es-ES">
              <a:solidFill>
                <a:prstClr val="black">
                  <a:lumMod val="60000"/>
                  <a:lumOff val="40000"/>
                </a:prstClr>
              </a:solidFill>
            </a:endParaRP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pPr defTabSz="457200"/>
            <a:fld id="{F4530EF7-AD48-DE4B-8007-72CEA2BD26F9}" type="slidenum">
              <a:rPr lang="es-ES" smtClean="0">
                <a:solidFill>
                  <a:srgbClr val="B13F9A">
                    <a:lumMod val="60000"/>
                    <a:lumOff val="40000"/>
                  </a:srgbClr>
                </a:solidFill>
              </a:rPr>
              <a:pPr defTabSz="457200"/>
              <a:t>‹Nº›</a:t>
            </a:fld>
            <a:endParaRPr lang="es-ES">
              <a:solidFill>
                <a:srgbClr val="B13F9A">
                  <a:lumMod val="60000"/>
                  <a:lumOff val="40000"/>
                </a:srgbClr>
              </a:solidFill>
            </a:endParaRP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pPr defTabSz="457200"/>
            <a:endParaRPr lang="en-US">
              <a:solidFill>
                <a:prstClr val="black"/>
              </a:solidFill>
            </a:endParaRPr>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pPr defTabSz="457200"/>
            <a:fld id="{12B3C28B-DBB6-8E4D-B404-B3DEEF79B802}" type="datetimeFigureOut">
              <a:rPr lang="es-ES" smtClean="0"/>
              <a:pPr defTabSz="457200"/>
              <a:t>21/12/2018</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cefasmx.org/" TargetMode="Externa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localadmin_2\Documents\CEFAS\Temas formación\2018-2019\ALEGRAOS.jpg"/>
          <p:cNvPicPr>
            <a:picLocks noChangeAspect="1" noChangeArrowheads="1"/>
          </p:cNvPicPr>
          <p:nvPr/>
        </p:nvPicPr>
        <p:blipFill rotWithShape="1">
          <a:blip r:embed="rId3" cstate="email">
            <a:duotone>
              <a:schemeClr val="accent1">
                <a:shade val="45000"/>
                <a:satMod val="135000"/>
              </a:schemeClr>
              <a:prstClr val="white"/>
            </a:duotone>
            <a:extLst>
              <a:ext uri="{BEBA8EAE-BF5A-486C-A8C5-ECC9F3942E4B}">
                <a14:imgProps xmlns="" xmlns:a14="http://schemas.microsoft.com/office/drawing/2010/main">
                  <a14:imgLayer r:embed="rId4">
                    <a14:imgEffect>
                      <a14:saturation sat="0"/>
                    </a14:imgEffect>
                  </a14:imgLayer>
                </a14:imgProps>
              </a:ext>
              <a:ext uri="{28A0092B-C50C-407E-A947-70E740481C1C}">
                <a14:useLocalDpi xmlns="" xmlns:a14="http://schemas.microsoft.com/office/drawing/2010/main" val="0"/>
              </a:ext>
            </a:extLst>
          </a:blip>
          <a:srcRect/>
          <a:stretch/>
        </p:blipFill>
        <p:spPr bwMode="auto">
          <a:xfrm>
            <a:off x="-11519" y="5867400"/>
            <a:ext cx="786219" cy="9906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911496" y="6329918"/>
            <a:ext cx="8232504" cy="338554"/>
          </a:xfrm>
          <a:prstGeom prst="rect">
            <a:avLst/>
          </a:prstGeom>
          <a:noFill/>
        </p:spPr>
        <p:txBody>
          <a:bodyPr wrap="square" rtlCol="0">
            <a:spAutoFit/>
          </a:bodyPr>
          <a:lstStyle/>
          <a:p>
            <a:pPr defTabSz="457200"/>
            <a:r>
              <a:rPr lang="es-MX" sz="1600" dirty="0">
                <a:solidFill>
                  <a:srgbClr val="CF6DA4">
                    <a:lumMod val="75000"/>
                  </a:srgbClr>
                </a:solidFill>
              </a:rPr>
              <a:t>Centro de estudios familiares y sociales A.C.       </a:t>
            </a:r>
            <a:r>
              <a:rPr lang="es-MX" sz="1600" dirty="0">
                <a:solidFill>
                  <a:srgbClr val="B83D68">
                    <a:lumMod val="60000"/>
                    <a:lumOff val="40000"/>
                  </a:srgbClr>
                </a:solidFill>
                <a:effectLst>
                  <a:outerShdw blurRad="38100" dist="38100" dir="2700000" algn="tl">
                    <a:srgbClr val="000000">
                      <a:alpha val="43137"/>
                    </a:srgbClr>
                  </a:outerShdw>
                </a:effectLst>
                <a:hlinkClick r:id="rId5"/>
              </a:rPr>
              <a:t>www.cefasmx.org</a:t>
            </a:r>
            <a:r>
              <a:rPr lang="es-MX" sz="1600" dirty="0">
                <a:solidFill>
                  <a:srgbClr val="B83D68">
                    <a:lumMod val="60000"/>
                    <a:lumOff val="40000"/>
                  </a:srgbClr>
                </a:solidFill>
                <a:effectLst>
                  <a:outerShdw blurRad="38100" dist="38100" dir="2700000" algn="tl">
                    <a:srgbClr val="000000">
                      <a:alpha val="43137"/>
                    </a:srgbClr>
                  </a:outerShdw>
                </a:effectLst>
              </a:rPr>
              <a:t>     </a:t>
            </a:r>
            <a:r>
              <a:rPr lang="es-MX" sz="1600" dirty="0">
                <a:solidFill>
                  <a:srgbClr val="B83D68">
                    <a:lumMod val="60000"/>
                    <a:lumOff val="40000"/>
                  </a:srgbClr>
                </a:solidFill>
              </a:rPr>
              <a:t>     cefas@edifika.com</a:t>
            </a:r>
          </a:p>
        </p:txBody>
      </p:sp>
      <p:pic>
        <p:nvPicPr>
          <p:cNvPr id="7" name="Picture 6"/>
          <p:cNvPicPr>
            <a:picLocks noChangeAspect="1"/>
          </p:cNvPicPr>
          <p:nvPr/>
        </p:nvPicPr>
        <p:blipFill>
          <a:blip r:embed="rId6" cstate="email">
            <a:extLst>
              <a:ext uri="{28A0092B-C50C-407E-A947-70E740481C1C}">
                <a14:useLocalDpi xmlns="" xmlns:a14="http://schemas.microsoft.com/office/drawing/2010/main"/>
              </a:ext>
            </a:extLst>
          </a:blip>
          <a:stretch>
            <a:fillRect/>
          </a:stretch>
        </p:blipFill>
        <p:spPr>
          <a:xfrm>
            <a:off x="911496" y="2312025"/>
            <a:ext cx="1387204" cy="1387204"/>
          </a:xfrm>
          <a:prstGeom prst="rect">
            <a:avLst/>
          </a:prstGeom>
        </p:spPr>
      </p:pic>
      <p:pic>
        <p:nvPicPr>
          <p:cNvPr id="8" name="Picture 7"/>
          <p:cNvPicPr>
            <a:picLocks noChangeAspect="1"/>
          </p:cNvPicPr>
          <p:nvPr/>
        </p:nvPicPr>
        <p:blipFill>
          <a:blip r:embed="rId7" cstate="email">
            <a:extLst>
              <a:ext uri="{28A0092B-C50C-407E-A947-70E740481C1C}">
                <a14:useLocalDpi xmlns="" xmlns:a14="http://schemas.microsoft.com/office/drawing/2010/main"/>
              </a:ext>
            </a:extLst>
          </a:blip>
          <a:stretch>
            <a:fillRect/>
          </a:stretch>
        </p:blipFill>
        <p:spPr>
          <a:xfrm>
            <a:off x="5775460" y="227488"/>
            <a:ext cx="1543320" cy="1180300"/>
          </a:xfrm>
          <a:prstGeom prst="rect">
            <a:avLst/>
          </a:prstGeom>
        </p:spPr>
      </p:pic>
      <p:sp>
        <p:nvSpPr>
          <p:cNvPr id="9" name="CuadroTexto 4"/>
          <p:cNvSpPr txBox="1"/>
          <p:nvPr/>
        </p:nvSpPr>
        <p:spPr>
          <a:xfrm>
            <a:off x="723900" y="2312025"/>
            <a:ext cx="9144000" cy="2369880"/>
          </a:xfrm>
          <a:prstGeom prst="rect">
            <a:avLst/>
          </a:prstGeom>
          <a:noFill/>
        </p:spPr>
        <p:txBody>
          <a:bodyPr wrap="square" rtlCol="0">
            <a:spAutoFit/>
          </a:bodyPr>
          <a:lstStyle/>
          <a:p>
            <a:pPr algn="ctr" defTabSz="457200"/>
            <a:r>
              <a:rPr lang="es-MX" sz="6000" b="1" dirty="0" smtClean="0">
                <a:solidFill>
                  <a:srgbClr val="8F2F74"/>
                </a:solidFill>
                <a:cs typeface="Corbel"/>
              </a:rPr>
              <a:t>La piedad</a:t>
            </a:r>
            <a:endParaRPr lang="es-MX" sz="6000" b="1" dirty="0">
              <a:solidFill>
                <a:srgbClr val="8F2F74"/>
              </a:solidFill>
              <a:cs typeface="Corbel"/>
            </a:endParaRPr>
          </a:p>
          <a:p>
            <a:pPr algn="ctr" defTabSz="457200"/>
            <a:r>
              <a:rPr lang="es-MX" sz="4400" b="1" dirty="0">
                <a:solidFill>
                  <a:srgbClr val="8F2F74"/>
                </a:solidFill>
                <a:cs typeface="Corbel"/>
              </a:rPr>
              <a:t>para edificar  </a:t>
            </a:r>
          </a:p>
          <a:p>
            <a:pPr algn="ctr" defTabSz="457200"/>
            <a:r>
              <a:rPr lang="es-MX" sz="4400" b="1" dirty="0">
                <a:solidFill>
                  <a:srgbClr val="8F2F74"/>
                </a:solidFill>
                <a:cs typeface="Corbel"/>
              </a:rPr>
              <a:t>la cultura del encuentro</a:t>
            </a:r>
            <a:endParaRPr lang="es-ES" sz="4400" b="1" dirty="0">
              <a:solidFill>
                <a:srgbClr val="8F2F74"/>
              </a:solidFill>
              <a:cs typeface="Corbel"/>
            </a:endParaRPr>
          </a:p>
        </p:txBody>
      </p:sp>
    </p:spTree>
    <p:extLst>
      <p:ext uri="{BB962C8B-B14F-4D97-AF65-F5344CB8AC3E}">
        <p14:creationId xmlns="" xmlns:p14="http://schemas.microsoft.com/office/powerpoint/2010/main" val="1641923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60648"/>
            <a:ext cx="7235981" cy="649347"/>
          </a:xfrm>
        </p:spPr>
        <p:txBody>
          <a:bodyPr/>
          <a:lstStyle/>
          <a:p>
            <a:r>
              <a:rPr lang="es-MX" sz="4000" dirty="0">
                <a:solidFill>
                  <a:schemeClr val="bg2">
                    <a:lumMod val="50000"/>
                  </a:schemeClr>
                </a:solidFill>
                <a:effectLst/>
                <a:latin typeface="Tempus Sans ITC" pitchFamily="82" charset="0"/>
              </a:rPr>
              <a:t>Enemigos de </a:t>
            </a:r>
            <a:r>
              <a:rPr lang="es-MX" sz="4000" dirty="0" smtClean="0">
                <a:solidFill>
                  <a:schemeClr val="bg2">
                    <a:lumMod val="50000"/>
                  </a:schemeClr>
                </a:solidFill>
                <a:effectLst/>
                <a:latin typeface="Tempus Sans ITC" pitchFamily="82" charset="0"/>
              </a:rPr>
              <a:t>la piedad</a:t>
            </a:r>
            <a:endParaRPr lang="es-MX" sz="4000" dirty="0">
              <a:solidFill>
                <a:schemeClr val="bg2">
                  <a:lumMod val="50000"/>
                </a:schemeClr>
              </a:solidFill>
              <a:effectLst/>
            </a:endParaRPr>
          </a:p>
        </p:txBody>
      </p:sp>
      <p:sp>
        <p:nvSpPr>
          <p:cNvPr id="3" name="Content Placeholder 2"/>
          <p:cNvSpPr>
            <a:spLocks noGrp="1"/>
          </p:cNvSpPr>
          <p:nvPr>
            <p:ph type="subTitle" idx="1"/>
          </p:nvPr>
        </p:nvSpPr>
        <p:spPr>
          <a:xfrm>
            <a:off x="1187624" y="2348880"/>
            <a:ext cx="3240360" cy="2880320"/>
          </a:xfrm>
        </p:spPr>
        <p:txBody>
          <a:bodyPr>
            <a:noAutofit/>
          </a:bodyPr>
          <a:lstStyle/>
          <a:p>
            <a:pPr algn="ctr">
              <a:buClr>
                <a:srgbClr val="7030A0"/>
              </a:buClr>
            </a:pPr>
            <a:r>
              <a:rPr lang="es-MX" sz="2800" dirty="0" smtClean="0">
                <a:solidFill>
                  <a:schemeClr val="bg2">
                    <a:lumMod val="50000"/>
                  </a:schemeClr>
                </a:solidFill>
                <a:latin typeface="Calibri" pitchFamily="34" charset="0"/>
              </a:rPr>
              <a:t>La indiferencia.</a:t>
            </a:r>
          </a:p>
          <a:p>
            <a:pPr algn="ctr">
              <a:buClr>
                <a:srgbClr val="7030A0"/>
              </a:buClr>
            </a:pPr>
            <a:r>
              <a:rPr lang="es-MX" sz="2800" dirty="0" smtClean="0">
                <a:solidFill>
                  <a:schemeClr val="bg2">
                    <a:lumMod val="50000"/>
                  </a:schemeClr>
                </a:solidFill>
                <a:latin typeface="Calibri" pitchFamily="34" charset="0"/>
              </a:rPr>
              <a:t>La amargura.</a:t>
            </a:r>
          </a:p>
          <a:p>
            <a:pPr algn="ctr">
              <a:buClr>
                <a:srgbClr val="7030A0"/>
              </a:buClr>
            </a:pPr>
            <a:r>
              <a:rPr lang="es-MX" sz="2800" dirty="0" smtClean="0">
                <a:solidFill>
                  <a:schemeClr val="bg2">
                    <a:lumMod val="50000"/>
                  </a:schemeClr>
                </a:solidFill>
                <a:latin typeface="Calibri" pitchFamily="34" charset="0"/>
              </a:rPr>
              <a:t>La cólera.</a:t>
            </a:r>
          </a:p>
          <a:p>
            <a:pPr algn="ctr">
              <a:buClr>
                <a:srgbClr val="7030A0"/>
              </a:buClr>
            </a:pPr>
            <a:r>
              <a:rPr lang="es-MX" sz="2800" dirty="0" smtClean="0">
                <a:solidFill>
                  <a:schemeClr val="bg2">
                    <a:lumMod val="50000"/>
                  </a:schemeClr>
                </a:solidFill>
                <a:latin typeface="Calibri" pitchFamily="34" charset="0"/>
              </a:rPr>
              <a:t>La impaciencia.</a:t>
            </a:r>
          </a:p>
          <a:p>
            <a:pPr algn="ctr">
              <a:buClr>
                <a:srgbClr val="7030A0"/>
              </a:buClr>
            </a:pPr>
            <a:r>
              <a:rPr lang="es-MX" sz="2800" dirty="0" smtClean="0">
                <a:solidFill>
                  <a:schemeClr val="bg2">
                    <a:lumMod val="50000"/>
                  </a:schemeClr>
                </a:solidFill>
                <a:latin typeface="Calibri" pitchFamily="34" charset="0"/>
              </a:rPr>
              <a:t>La soberbia.</a:t>
            </a:r>
          </a:p>
          <a:p>
            <a:pPr algn="ctr">
              <a:buClr>
                <a:srgbClr val="7030A0"/>
              </a:buClr>
            </a:pPr>
            <a:r>
              <a:rPr lang="es-MX" sz="2800" dirty="0" smtClean="0">
                <a:solidFill>
                  <a:schemeClr val="bg2">
                    <a:lumMod val="50000"/>
                  </a:schemeClr>
                </a:solidFill>
                <a:latin typeface="Calibri" pitchFamily="34" charset="0"/>
              </a:rPr>
              <a:t>La falta de respeto.</a:t>
            </a:r>
          </a:p>
          <a:p>
            <a:pPr algn="ctr">
              <a:buClr>
                <a:srgbClr val="7030A0"/>
              </a:buClr>
            </a:pPr>
            <a:r>
              <a:rPr lang="es-MX" sz="2800" dirty="0" smtClean="0">
                <a:solidFill>
                  <a:schemeClr val="bg2">
                    <a:lumMod val="50000"/>
                  </a:schemeClr>
                </a:solidFill>
                <a:latin typeface="Calibri" pitchFamily="34" charset="0"/>
              </a:rPr>
              <a:t>El egoísmo. </a:t>
            </a:r>
            <a:endParaRPr lang="es-MX" sz="2800" dirty="0">
              <a:solidFill>
                <a:schemeClr val="bg2">
                  <a:lumMod val="50000"/>
                </a:schemeClr>
              </a:solidFill>
              <a:latin typeface="Calibri" pitchFamily="34" charset="0"/>
            </a:endParaRPr>
          </a:p>
        </p:txBody>
      </p:sp>
      <p:sp>
        <p:nvSpPr>
          <p:cNvPr id="4" name="AutoShape 2" descr="Resultado de imagen para impiedad"/>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Resultado de imagen para impiedad"/>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1026" name="Picture 2" descr="http://blog.cristianismeijusticia.net/wp-content/uploads/indiferencia1.jpg"/>
          <p:cNvPicPr>
            <a:picLocks noChangeAspect="1" noChangeArrowheads="1"/>
          </p:cNvPicPr>
          <p:nvPr/>
        </p:nvPicPr>
        <p:blipFill rotWithShape="1">
          <a:blip r:embed="rId3" cstate="email">
            <a:extLst>
              <a:ext uri="{28A0092B-C50C-407E-A947-70E740481C1C}">
                <a14:useLocalDpi xmlns="" xmlns:a14="http://schemas.microsoft.com/office/drawing/2010/main"/>
              </a:ext>
            </a:extLst>
          </a:blip>
          <a:srcRect l="19682" r="18892"/>
          <a:stretch/>
        </p:blipFill>
        <p:spPr bwMode="auto">
          <a:xfrm>
            <a:off x="4860032" y="2348880"/>
            <a:ext cx="3885277" cy="316835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38944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188132"/>
            <a:ext cx="7235981" cy="1952836"/>
          </a:xfrm>
        </p:spPr>
        <p:txBody>
          <a:bodyPr>
            <a:normAutofit/>
          </a:bodyPr>
          <a:lstStyle/>
          <a:p>
            <a:r>
              <a:rPr lang="es-MX" sz="3200" dirty="0">
                <a:solidFill>
                  <a:schemeClr val="bg2">
                    <a:lumMod val="50000"/>
                  </a:schemeClr>
                </a:solidFill>
                <a:effectLst/>
                <a:latin typeface="Tempus Sans ITC" pitchFamily="82" charset="0"/>
              </a:rPr>
              <a:t>¿Qué  se ha dicho sobre esta virtud</a:t>
            </a:r>
            <a:r>
              <a:rPr lang="es-MX" sz="3200" dirty="0" smtClean="0">
                <a:solidFill>
                  <a:schemeClr val="bg2">
                    <a:lumMod val="50000"/>
                  </a:schemeClr>
                </a:solidFill>
                <a:effectLst/>
                <a:latin typeface="Tempus Sans ITC" pitchFamily="82" charset="0"/>
              </a:rPr>
              <a:t>?</a:t>
            </a:r>
            <a:endParaRPr lang="es-MX" sz="3200" dirty="0">
              <a:solidFill>
                <a:schemeClr val="bg2">
                  <a:lumMod val="50000"/>
                </a:schemeClr>
              </a:solidFill>
              <a:effectLst/>
            </a:endParaRPr>
          </a:p>
        </p:txBody>
      </p:sp>
      <p:grpSp>
        <p:nvGrpSpPr>
          <p:cNvPr id="3" name="2 Grupo"/>
          <p:cNvGrpSpPr/>
          <p:nvPr/>
        </p:nvGrpSpPr>
        <p:grpSpPr>
          <a:xfrm>
            <a:off x="899592" y="1052736"/>
            <a:ext cx="7514431" cy="4839555"/>
            <a:chOff x="549932" y="1556791"/>
            <a:chExt cx="7514431" cy="4839555"/>
          </a:xfrm>
        </p:grpSpPr>
        <p:pic>
          <p:nvPicPr>
            <p:cNvPr id="2052" name="Picture 4" descr="https://s-media-cache-ak0.pinimg.com/564x/06/ed/b7/06edb7f815f607ab10cf724ee04a0fbd.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9932" y="1556791"/>
              <a:ext cx="3743325" cy="3743325"/>
            </a:xfrm>
            <a:prstGeom prst="rect">
              <a:avLst/>
            </a:prstGeom>
            <a:noFill/>
            <a:extLst>
              <a:ext uri="{909E8E84-426E-40DD-AFC4-6F175D3DCCD1}">
                <a14:hiddenFill xmlns="" xmlns:a14="http://schemas.microsoft.com/office/drawing/2010/main">
                  <a:solidFill>
                    <a:srgbClr val="FFFFFF"/>
                  </a:solidFill>
                </a14:hiddenFill>
              </a:ext>
            </a:extLst>
          </p:spPr>
        </p:pic>
        <p:pic>
          <p:nvPicPr>
            <p:cNvPr id="2050" name="Picture 2" descr="http://akifrases.com/frases-imagenes/frase-alegria-estudio-y-piedad-es-el-mejor-programa-para-hacerte-feliz-y-que-mas-beneficiara-tu-alma-juan-bosco-153113.jpg"/>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b="10436"/>
            <a:stretch/>
          </p:blipFill>
          <p:spPr bwMode="auto">
            <a:xfrm>
              <a:off x="2854188" y="4203885"/>
              <a:ext cx="5210175" cy="2192461"/>
            </a:xfrm>
            <a:prstGeom prst="rect">
              <a:avLst/>
            </a:prstGeom>
            <a:noFill/>
            <a:extLst>
              <a:ext uri="{909E8E84-426E-40DD-AFC4-6F175D3DCCD1}">
                <a14:hiddenFill xmlns="" xmlns:a14="http://schemas.microsoft.com/office/drawing/2010/main">
                  <a:solidFill>
                    <a:srgbClr val="FFFFFF"/>
                  </a:solidFill>
                </a14:hiddenFill>
              </a:ext>
            </a:extLst>
          </p:spPr>
        </p:pic>
      </p:grpSp>
      <p:pic>
        <p:nvPicPr>
          <p:cNvPr id="1034" name="Picture 10" descr="http://www.amorherido.com/images/frases-celebres/3281_no-tengas-solo-piedad-de-los-ciegos-y-de-los.jpg"/>
          <p:cNvPicPr>
            <a:picLocks noChangeAspect="1" noChangeArrowheads="1"/>
          </p:cNvPicPr>
          <p:nvPr/>
        </p:nvPicPr>
        <p:blipFill rotWithShape="1">
          <a:blip r:embed="rId4" cstate="email">
            <a:extLst>
              <a:ext uri="{28A0092B-C50C-407E-A947-70E740481C1C}">
                <a14:useLocalDpi xmlns="" xmlns:a14="http://schemas.microsoft.com/office/drawing/2010/main"/>
              </a:ext>
            </a:extLst>
          </a:blip>
          <a:srcRect t="10002"/>
          <a:stretch/>
        </p:blipFill>
        <p:spPr bwMode="auto">
          <a:xfrm rot="759847">
            <a:off x="4755866" y="1410406"/>
            <a:ext cx="4180982" cy="235372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91273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
            <a:ext cx="7235981" cy="836712"/>
          </a:xfrm>
        </p:spPr>
        <p:txBody>
          <a:bodyPr>
            <a:normAutofit/>
          </a:bodyPr>
          <a:lstStyle/>
          <a:p>
            <a:r>
              <a:rPr lang="es-MX" sz="4000" dirty="0">
                <a:solidFill>
                  <a:schemeClr val="bg2">
                    <a:lumMod val="50000"/>
                  </a:schemeClr>
                </a:solidFill>
                <a:latin typeface="Tempus Sans ITC" pitchFamily="82" charset="0"/>
              </a:rPr>
              <a:t>¿Qué  dice el Papa</a:t>
            </a:r>
            <a:r>
              <a:rPr lang="es-MX" sz="4000" dirty="0" smtClean="0">
                <a:solidFill>
                  <a:schemeClr val="bg2">
                    <a:lumMod val="50000"/>
                  </a:schemeClr>
                </a:solidFill>
                <a:latin typeface="Tempus Sans ITC" pitchFamily="82" charset="0"/>
              </a:rPr>
              <a:t>?</a:t>
            </a:r>
            <a:endParaRPr lang="es-MX" sz="4000" dirty="0">
              <a:solidFill>
                <a:schemeClr val="bg2">
                  <a:lumMod val="50000"/>
                </a:schemeClr>
              </a:solidFill>
            </a:endParaRPr>
          </a:p>
        </p:txBody>
      </p:sp>
      <p:sp>
        <p:nvSpPr>
          <p:cNvPr id="3" name="Content Placeholder 2"/>
          <p:cNvSpPr>
            <a:spLocks noGrp="1"/>
          </p:cNvSpPr>
          <p:nvPr>
            <p:ph type="subTitle" idx="1"/>
          </p:nvPr>
        </p:nvSpPr>
        <p:spPr>
          <a:xfrm>
            <a:off x="1619672" y="1052736"/>
            <a:ext cx="6189583" cy="949569"/>
          </a:xfrm>
        </p:spPr>
        <p:txBody>
          <a:bodyPr>
            <a:noAutofit/>
          </a:bodyPr>
          <a:lstStyle/>
          <a:p>
            <a:pPr marL="0" indent="0" algn="ctr">
              <a:buNone/>
            </a:pPr>
            <a:r>
              <a:rPr lang="es-MX" dirty="0" smtClean="0">
                <a:latin typeface="Calibri" pitchFamily="34" charset="0"/>
              </a:rPr>
              <a:t>El </a:t>
            </a:r>
            <a:r>
              <a:rPr lang="es-MX" dirty="0">
                <a:latin typeface="Calibri" pitchFamily="34" charset="0"/>
              </a:rPr>
              <a:t>amor es la medida de la fe, y la fe es el alma del amor. </a:t>
            </a:r>
            <a:r>
              <a:rPr lang="es-MX" dirty="0" smtClean="0">
                <a:latin typeface="Calibri" pitchFamily="34" charset="0"/>
              </a:rPr>
              <a:t> No </a:t>
            </a:r>
            <a:r>
              <a:rPr lang="es-MX" dirty="0">
                <a:latin typeface="Calibri" pitchFamily="34" charset="0"/>
              </a:rPr>
              <a:t>podemos separar más la vida religiosa, la vida de piedad del servicio a los hermanos, a aquellos hermanos concretos </a:t>
            </a:r>
            <a:r>
              <a:rPr lang="es-MX" dirty="0" smtClean="0">
                <a:latin typeface="Calibri" pitchFamily="34" charset="0"/>
              </a:rPr>
              <a:t>que </a:t>
            </a:r>
            <a:r>
              <a:rPr lang="es-MX" dirty="0">
                <a:latin typeface="Calibri" pitchFamily="34" charset="0"/>
              </a:rPr>
              <a:t>encontramos</a:t>
            </a:r>
            <a:r>
              <a:rPr lang="es-MX" dirty="0" smtClean="0">
                <a:latin typeface="Calibri" pitchFamily="34" charset="0"/>
              </a:rPr>
              <a:t>. (26/10/2014)</a:t>
            </a:r>
            <a:endParaRPr lang="es-MX" dirty="0">
              <a:latin typeface="Calibri" pitchFamily="34" charset="0"/>
            </a:endParaRPr>
          </a:p>
        </p:txBody>
      </p:sp>
      <p:sp>
        <p:nvSpPr>
          <p:cNvPr id="4" name="Rectangle 3"/>
          <p:cNvSpPr/>
          <p:nvPr/>
        </p:nvSpPr>
        <p:spPr>
          <a:xfrm>
            <a:off x="827584" y="3645024"/>
            <a:ext cx="3384376" cy="2400657"/>
          </a:xfrm>
          <a:prstGeom prst="rect">
            <a:avLst/>
          </a:prstGeom>
        </p:spPr>
        <p:txBody>
          <a:bodyPr wrap="square">
            <a:spAutoFit/>
          </a:bodyPr>
          <a:lstStyle/>
          <a:p>
            <a:pPr algn="ctr"/>
            <a:r>
              <a:rPr lang="es-MX" sz="2600" dirty="0">
                <a:latin typeface="Calibri" pitchFamily="34" charset="0"/>
              </a:rPr>
              <a:t>La Iglesia </a:t>
            </a:r>
            <a:r>
              <a:rPr lang="es-MX" sz="2600" dirty="0" smtClean="0">
                <a:latin typeface="Calibri" pitchFamily="34" charset="0"/>
              </a:rPr>
              <a:t>se </a:t>
            </a:r>
            <a:r>
              <a:rPr lang="es-MX" sz="2600" dirty="0">
                <a:latin typeface="Calibri" pitchFamily="34" charset="0"/>
              </a:rPr>
              <a:t>sostiene con la piedad de los fieles. </a:t>
            </a:r>
            <a:endParaRPr lang="es-MX" sz="2600" dirty="0" smtClean="0">
              <a:latin typeface="Calibri" pitchFamily="34" charset="0"/>
            </a:endParaRPr>
          </a:p>
          <a:p>
            <a:pPr algn="ctr"/>
            <a:r>
              <a:rPr lang="es-MX" sz="2600" dirty="0" smtClean="0">
                <a:latin typeface="Calibri" pitchFamily="34" charset="0"/>
              </a:rPr>
              <a:t>Por </a:t>
            </a:r>
            <a:r>
              <a:rPr lang="es-MX" sz="2600" dirty="0">
                <a:latin typeface="Calibri" pitchFamily="34" charset="0"/>
              </a:rPr>
              <a:t>la plegaria, por la misa, por la eucaristía. </a:t>
            </a:r>
            <a:r>
              <a:rPr lang="es-MX" sz="2600" dirty="0" smtClean="0">
                <a:latin typeface="Calibri" pitchFamily="34" charset="0"/>
              </a:rPr>
              <a:t> </a:t>
            </a:r>
            <a:r>
              <a:rPr lang="es-MX" sz="2000" dirty="0" smtClean="0">
                <a:latin typeface="Calibri" pitchFamily="34" charset="0"/>
              </a:rPr>
              <a:t>(8/8/2014)</a:t>
            </a:r>
            <a:r>
              <a:rPr lang="es-MX" sz="2000" dirty="0" smtClean="0">
                <a:solidFill>
                  <a:schemeClr val="bg1"/>
                </a:solidFill>
                <a:latin typeface="Calibri" pitchFamily="34" charset="0"/>
              </a:rPr>
              <a:t>)</a:t>
            </a:r>
            <a:endParaRPr lang="es-MX" sz="2000" dirty="0">
              <a:solidFill>
                <a:schemeClr val="bg1"/>
              </a:solidFill>
              <a:latin typeface="Calibri" pitchFamily="34" charset="0"/>
            </a:endParaRPr>
          </a:p>
        </p:txBody>
      </p:sp>
      <p:pic>
        <p:nvPicPr>
          <p:cNvPr id="5122" name="Picture 2" descr="http://www.infovaticana.com/wp-content/uploads/2014/03/734069d137.jpg"/>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4572000" y="3429000"/>
            <a:ext cx="3978557" cy="26468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896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235981" cy="792088"/>
          </a:xfrm>
        </p:spPr>
        <p:txBody>
          <a:bodyPr>
            <a:normAutofit/>
          </a:bodyPr>
          <a:lstStyle/>
          <a:p>
            <a:r>
              <a:rPr lang="es-MX" sz="4000" dirty="0">
                <a:solidFill>
                  <a:schemeClr val="bg2">
                    <a:lumMod val="50000"/>
                  </a:schemeClr>
                </a:solidFill>
                <a:effectLst/>
                <a:latin typeface="Tempus Sans ITC" pitchFamily="82" charset="0"/>
              </a:rPr>
              <a:t>¿Qué sugiere </a:t>
            </a:r>
            <a:r>
              <a:rPr lang="es-MX" sz="4000" dirty="0" smtClean="0">
                <a:solidFill>
                  <a:schemeClr val="bg2">
                    <a:lumMod val="50000"/>
                  </a:schemeClr>
                </a:solidFill>
                <a:effectLst/>
                <a:latin typeface="Tempus Sans ITC" pitchFamily="82" charset="0"/>
              </a:rPr>
              <a:t>CEFAS?</a:t>
            </a:r>
            <a:endParaRPr lang="es-MX" sz="4000" dirty="0">
              <a:solidFill>
                <a:schemeClr val="bg2">
                  <a:lumMod val="50000"/>
                </a:schemeClr>
              </a:solidFill>
              <a:effectLst/>
            </a:endParaRPr>
          </a:p>
        </p:txBody>
      </p:sp>
      <p:sp>
        <p:nvSpPr>
          <p:cNvPr id="3" name="Content Placeholder 2"/>
          <p:cNvSpPr>
            <a:spLocks noGrp="1"/>
          </p:cNvSpPr>
          <p:nvPr>
            <p:ph type="subTitle" idx="1"/>
          </p:nvPr>
        </p:nvSpPr>
        <p:spPr>
          <a:xfrm>
            <a:off x="1043608" y="1268760"/>
            <a:ext cx="6189583" cy="949569"/>
          </a:xfrm>
        </p:spPr>
        <p:txBody>
          <a:bodyPr>
            <a:noAutofit/>
          </a:bodyPr>
          <a:lstStyle/>
          <a:p>
            <a:pPr marL="0" indent="0" algn="ctr">
              <a:buNone/>
            </a:pPr>
            <a:r>
              <a:rPr lang="es-MX" dirty="0" smtClean="0">
                <a:solidFill>
                  <a:schemeClr val="bg2">
                    <a:lumMod val="50000"/>
                  </a:schemeClr>
                </a:solidFill>
                <a:latin typeface="Calibri" pitchFamily="34" charset="0"/>
              </a:rPr>
              <a:t>Edificarse </a:t>
            </a:r>
            <a:r>
              <a:rPr lang="es-MX" dirty="0">
                <a:solidFill>
                  <a:schemeClr val="bg2">
                    <a:lumMod val="50000"/>
                  </a:schemeClr>
                </a:solidFill>
                <a:latin typeface="Calibri" pitchFamily="34" charset="0"/>
              </a:rPr>
              <a:t>mutuamente con el ejemplo de su fe, de su piedad y de la solicitud por el bien común de la familia. </a:t>
            </a:r>
            <a:r>
              <a:rPr lang="es-MX" dirty="0" smtClean="0">
                <a:solidFill>
                  <a:schemeClr val="bg2">
                    <a:lumMod val="50000"/>
                  </a:schemeClr>
                </a:solidFill>
                <a:latin typeface="Calibri" pitchFamily="34" charset="0"/>
              </a:rPr>
              <a:t>(n. 282)</a:t>
            </a:r>
            <a:endParaRPr lang="es-MX" dirty="0">
              <a:solidFill>
                <a:schemeClr val="bg2">
                  <a:lumMod val="50000"/>
                </a:schemeClr>
              </a:solidFill>
              <a:latin typeface="Calibri" pitchFamily="34" charset="0"/>
            </a:endParaRPr>
          </a:p>
        </p:txBody>
      </p:sp>
      <p:sp>
        <p:nvSpPr>
          <p:cNvPr id="4" name="Rectangle 3"/>
          <p:cNvSpPr/>
          <p:nvPr/>
        </p:nvSpPr>
        <p:spPr>
          <a:xfrm>
            <a:off x="899592" y="3212976"/>
            <a:ext cx="4755595" cy="3293209"/>
          </a:xfrm>
          <a:prstGeom prst="rect">
            <a:avLst/>
          </a:prstGeom>
        </p:spPr>
        <p:txBody>
          <a:bodyPr wrap="square">
            <a:spAutoFit/>
          </a:bodyPr>
          <a:lstStyle/>
          <a:p>
            <a:pPr algn="ctr"/>
            <a:r>
              <a:rPr lang="es-ES_tradnl" sz="2600" dirty="0" smtClean="0">
                <a:latin typeface="Calibri" pitchFamily="34" charset="0"/>
              </a:rPr>
              <a:t>Invocar </a:t>
            </a:r>
            <a:r>
              <a:rPr lang="es-ES_tradnl" sz="2600" dirty="0">
                <a:latin typeface="Calibri" pitchFamily="34" charset="0"/>
              </a:rPr>
              <a:t>a la Inmaculada Virgen </a:t>
            </a:r>
            <a:r>
              <a:rPr lang="es-ES_tradnl" sz="2600" dirty="0" smtClean="0">
                <a:latin typeface="Calibri" pitchFamily="34" charset="0"/>
              </a:rPr>
              <a:t>María, modelo por </a:t>
            </a:r>
            <a:r>
              <a:rPr lang="es-ES_tradnl" sz="2600" dirty="0">
                <a:latin typeface="Calibri" pitchFamily="34" charset="0"/>
              </a:rPr>
              <a:t>la autenticidad en la vivencia de las exigencias de su fe, por su sumisión a la voluntad de Dios, por su piedad, por su humildad, por su caridad para con el </a:t>
            </a:r>
            <a:r>
              <a:rPr lang="es-ES_tradnl" sz="2600" dirty="0" smtClean="0">
                <a:latin typeface="Calibri" pitchFamily="34" charset="0"/>
              </a:rPr>
              <a:t>prójimo</a:t>
            </a:r>
            <a:r>
              <a:rPr lang="es-ES_tradnl" dirty="0" smtClean="0">
                <a:latin typeface="Calibri" pitchFamily="34" charset="0"/>
              </a:rPr>
              <a:t>.</a:t>
            </a:r>
            <a:endParaRPr lang="es-MX" dirty="0">
              <a:latin typeface="Calibri" pitchFamily="34" charset="0"/>
            </a:endParaRPr>
          </a:p>
        </p:txBody>
      </p:sp>
      <p:sp>
        <p:nvSpPr>
          <p:cNvPr id="5" name="AutoShape 2" descr="Resultado de imagen para inmaculado corazon de maria"/>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4" descr="Resultado de imagen para inmaculado corazon de maria"/>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6150" name="Picture 6" descr="https://uncioncatolica.files.wordpress.com/2010/11/s_cuore_di_maria.jpg"/>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5796136" y="3068960"/>
            <a:ext cx="2755776" cy="347121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132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0100"/>
            <a:ext cx="7235981" cy="1800200"/>
          </a:xfrm>
        </p:spPr>
        <p:txBody>
          <a:bodyPr>
            <a:normAutofit/>
          </a:bodyPr>
          <a:lstStyle/>
          <a:p>
            <a:r>
              <a:rPr lang="es-MX" sz="3600" dirty="0">
                <a:solidFill>
                  <a:schemeClr val="bg2">
                    <a:lumMod val="50000"/>
                  </a:schemeClr>
                </a:solidFill>
                <a:effectLst/>
                <a:latin typeface="Tempus Sans ITC" pitchFamily="82" charset="0"/>
              </a:rPr>
              <a:t>Siempre ayuda hacer un balance</a:t>
            </a:r>
            <a:r>
              <a:rPr lang="es-MX" sz="3600" b="1" dirty="0" smtClean="0">
                <a:solidFill>
                  <a:schemeClr val="bg2">
                    <a:lumMod val="50000"/>
                  </a:schemeClr>
                </a:solidFill>
                <a:effectLst/>
                <a:latin typeface="Tempus Sans ITC" pitchFamily="82" charset="0"/>
              </a:rPr>
              <a:t>.</a:t>
            </a:r>
            <a:endParaRPr lang="es-MX" sz="3600" dirty="0">
              <a:solidFill>
                <a:schemeClr val="bg2">
                  <a:lumMod val="50000"/>
                </a:schemeClr>
              </a:solidFill>
              <a:effectLst/>
            </a:endParaRPr>
          </a:p>
        </p:txBody>
      </p:sp>
      <p:sp>
        <p:nvSpPr>
          <p:cNvPr id="3" name="Content Placeholder 2"/>
          <p:cNvSpPr>
            <a:spLocks noGrp="1"/>
          </p:cNvSpPr>
          <p:nvPr>
            <p:ph type="subTitle" idx="1"/>
          </p:nvPr>
        </p:nvSpPr>
        <p:spPr>
          <a:xfrm>
            <a:off x="1331640" y="1268760"/>
            <a:ext cx="6189583" cy="949569"/>
          </a:xfrm>
        </p:spPr>
        <p:txBody>
          <a:bodyPr>
            <a:normAutofit fontScale="25000" lnSpcReduction="20000"/>
          </a:bodyPr>
          <a:lstStyle/>
          <a:p>
            <a:pPr>
              <a:buClr>
                <a:srgbClr val="7030A0"/>
              </a:buClr>
              <a:buFont typeface="Wingdings" panose="05000000000000000000" pitchFamily="2" charset="2"/>
              <a:buChar char="ü"/>
            </a:pPr>
            <a:r>
              <a:rPr lang="es-MX" sz="11200" dirty="0" smtClean="0"/>
              <a:t>¿Doy </a:t>
            </a:r>
            <a:r>
              <a:rPr lang="es-MX" sz="11200" dirty="0"/>
              <a:t>más importancia a la salud </a:t>
            </a:r>
            <a:r>
              <a:rPr lang="es-MX" sz="11200" dirty="0" smtClean="0"/>
              <a:t>física </a:t>
            </a:r>
            <a:r>
              <a:rPr lang="es-MX" sz="11200" dirty="0"/>
              <a:t>que </a:t>
            </a:r>
            <a:r>
              <a:rPr lang="es-MX" sz="11200" dirty="0" smtClean="0"/>
              <a:t>al </a:t>
            </a:r>
            <a:r>
              <a:rPr lang="es-MX" sz="11200" dirty="0"/>
              <a:t>bienestar </a:t>
            </a:r>
            <a:r>
              <a:rPr lang="es-MX" sz="11200" dirty="0" smtClean="0"/>
              <a:t>de mi </a:t>
            </a:r>
            <a:r>
              <a:rPr lang="es-MX" sz="11200" dirty="0"/>
              <a:t>alma</a:t>
            </a:r>
            <a:r>
              <a:rPr lang="es-MX" sz="11200" dirty="0" smtClean="0"/>
              <a:t>?</a:t>
            </a:r>
          </a:p>
          <a:p>
            <a:pPr>
              <a:buClr>
                <a:srgbClr val="7030A0"/>
              </a:buClr>
              <a:buFont typeface="Wingdings" panose="05000000000000000000" pitchFamily="2" charset="2"/>
              <a:buChar char="ü"/>
            </a:pPr>
            <a:endParaRPr lang="es-MX" sz="11200" dirty="0"/>
          </a:p>
          <a:p>
            <a:pPr>
              <a:buClr>
                <a:srgbClr val="7030A0"/>
              </a:buClr>
              <a:buFont typeface="Wingdings" panose="05000000000000000000" pitchFamily="2" charset="2"/>
              <a:buChar char="ü"/>
            </a:pPr>
            <a:r>
              <a:rPr lang="es-MX" sz="11200" dirty="0" smtClean="0"/>
              <a:t>En mi oración, ¿pido al </a:t>
            </a:r>
            <a:r>
              <a:rPr lang="es-MX" sz="11200" dirty="0"/>
              <a:t>Espíritu Santo </a:t>
            </a:r>
            <a:r>
              <a:rPr lang="es-MX" sz="11200" dirty="0" smtClean="0"/>
              <a:t>que aumente mi </a:t>
            </a:r>
            <a:r>
              <a:rPr lang="es-MX" sz="11200" dirty="0"/>
              <a:t>el amor a </a:t>
            </a:r>
            <a:r>
              <a:rPr lang="es-MX" sz="11200" dirty="0" smtClean="0"/>
              <a:t>Dios y </a:t>
            </a:r>
            <a:r>
              <a:rPr lang="es-MX" sz="11200" dirty="0"/>
              <a:t>a </a:t>
            </a:r>
            <a:r>
              <a:rPr lang="es-MX" sz="11200" dirty="0" smtClean="0"/>
              <a:t>los demás? </a:t>
            </a:r>
          </a:p>
          <a:p>
            <a:pPr>
              <a:buClr>
                <a:srgbClr val="7030A0"/>
              </a:buClr>
              <a:buFont typeface="Wingdings" panose="05000000000000000000" pitchFamily="2" charset="2"/>
              <a:buChar char="ü"/>
            </a:pPr>
            <a:endParaRPr lang="es-MX" sz="11200" dirty="0"/>
          </a:p>
          <a:p>
            <a:pPr>
              <a:buClr>
                <a:srgbClr val="7030A0"/>
              </a:buClr>
              <a:buFont typeface="Wingdings" panose="05000000000000000000" pitchFamily="2" charset="2"/>
              <a:buChar char="ü"/>
            </a:pPr>
            <a:r>
              <a:rPr lang="es-MX" sz="11200" dirty="0" smtClean="0"/>
              <a:t>¿Se </a:t>
            </a:r>
            <a:r>
              <a:rPr lang="es-MX" sz="11200" dirty="0"/>
              <a:t>guardar </a:t>
            </a:r>
            <a:r>
              <a:rPr lang="es-MX" sz="11200" dirty="0" smtClean="0"/>
              <a:t>el silencio necesario </a:t>
            </a:r>
            <a:r>
              <a:rPr lang="es-MX" sz="11200" dirty="0"/>
              <a:t>para que </a:t>
            </a:r>
            <a:r>
              <a:rPr lang="es-MX" sz="11200" dirty="0" smtClean="0"/>
              <a:t>Dios </a:t>
            </a:r>
            <a:r>
              <a:rPr lang="es-MX" sz="11200" dirty="0"/>
              <a:t>me </a:t>
            </a:r>
            <a:r>
              <a:rPr lang="es-MX" sz="11200" dirty="0" smtClean="0"/>
              <a:t>hable? ¿Sólo </a:t>
            </a:r>
            <a:r>
              <a:rPr lang="es-MX" sz="11200" dirty="0"/>
              <a:t>me dedico a pedir</a:t>
            </a:r>
            <a:r>
              <a:rPr lang="es-MX" sz="11200" dirty="0" smtClean="0"/>
              <a:t>?</a:t>
            </a:r>
          </a:p>
          <a:p>
            <a:pPr>
              <a:buClr>
                <a:srgbClr val="7030A0"/>
              </a:buClr>
              <a:buFont typeface="Wingdings" panose="05000000000000000000" pitchFamily="2" charset="2"/>
              <a:buChar char="ü"/>
            </a:pPr>
            <a:endParaRPr lang="es-MX" sz="11200" dirty="0"/>
          </a:p>
          <a:p>
            <a:pPr>
              <a:buClr>
                <a:srgbClr val="7030A0"/>
              </a:buClr>
              <a:buFont typeface="Wingdings" panose="05000000000000000000" pitchFamily="2" charset="2"/>
              <a:buChar char="ü"/>
            </a:pPr>
            <a:r>
              <a:rPr lang="es-MX" sz="11200" dirty="0" smtClean="0"/>
              <a:t>¿Recurro </a:t>
            </a:r>
            <a:r>
              <a:rPr lang="es-MX" sz="11200" dirty="0"/>
              <a:t>frecuentemente a los sacramentos para crecer en mi vida espiritual</a:t>
            </a:r>
            <a:r>
              <a:rPr lang="es-MX" sz="11200" dirty="0" smtClean="0"/>
              <a:t>?</a:t>
            </a:r>
            <a:endParaRPr lang="es-MX" sz="11200" dirty="0"/>
          </a:p>
          <a:p>
            <a:pPr>
              <a:buFont typeface="Wingdings" panose="05000000000000000000" pitchFamily="2" charset="2"/>
              <a:buChar char="ü"/>
            </a:pPr>
            <a:endParaRPr lang="es-MX" sz="11200" dirty="0"/>
          </a:p>
          <a:p>
            <a:pPr>
              <a:buFont typeface="Wingdings" panose="05000000000000000000" pitchFamily="2" charset="2"/>
              <a:buChar char="ü"/>
            </a:pPr>
            <a:endParaRPr lang="es-MX" sz="2800" dirty="0"/>
          </a:p>
          <a:p>
            <a:pPr>
              <a:buFont typeface="Wingdings" panose="05000000000000000000" pitchFamily="2" charset="2"/>
              <a:buChar char="ü"/>
            </a:pPr>
            <a:endParaRPr lang="es-MX" sz="2800" dirty="0"/>
          </a:p>
          <a:p>
            <a:pPr>
              <a:buFont typeface="Wingdings" panose="05000000000000000000" pitchFamily="2" charset="2"/>
              <a:buChar char="ü"/>
            </a:pPr>
            <a:endParaRPr lang="es-MX" sz="2800" dirty="0"/>
          </a:p>
          <a:p>
            <a:pPr>
              <a:buFont typeface="Wingdings" panose="05000000000000000000" pitchFamily="2" charset="2"/>
              <a:buChar char="ü"/>
            </a:pPr>
            <a:endParaRPr lang="es-MX" sz="2800" dirty="0"/>
          </a:p>
          <a:p>
            <a:pPr>
              <a:buFont typeface="Wingdings" panose="05000000000000000000" pitchFamily="2" charset="2"/>
              <a:buChar char="ü"/>
            </a:pPr>
            <a:endParaRPr lang="es-MX" sz="2800" dirty="0"/>
          </a:p>
          <a:p>
            <a:pPr>
              <a:buFont typeface="Wingdings" panose="05000000000000000000" pitchFamily="2" charset="2"/>
              <a:buChar char="ü"/>
            </a:pPr>
            <a:endParaRPr lang="es-MX" sz="2800" dirty="0"/>
          </a:p>
        </p:txBody>
      </p:sp>
    </p:spTree>
    <p:extLst>
      <p:ext uri="{BB962C8B-B14F-4D97-AF65-F5344CB8AC3E}">
        <p14:creationId xmlns="" xmlns:p14="http://schemas.microsoft.com/office/powerpoint/2010/main" val="415318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subTitle" idx="1"/>
          </p:nvPr>
        </p:nvSpPr>
        <p:spPr>
          <a:xfrm>
            <a:off x="1763688" y="980728"/>
            <a:ext cx="6189583" cy="949569"/>
          </a:xfrm>
        </p:spPr>
        <p:txBody>
          <a:bodyPr>
            <a:normAutofit fontScale="62500" lnSpcReduction="20000"/>
          </a:bodyPr>
          <a:lstStyle/>
          <a:p>
            <a:pPr marL="0" indent="0" algn="ctr">
              <a:buNone/>
            </a:pPr>
            <a:r>
              <a:rPr lang="en-US" sz="4000" dirty="0" smtClean="0">
                <a:latin typeface="Calibri" pitchFamily="34" charset="0"/>
              </a:rPr>
              <a:t>No </a:t>
            </a:r>
            <a:r>
              <a:rPr lang="en-US" sz="4000" dirty="0" err="1" smtClean="0">
                <a:latin typeface="Calibri" pitchFamily="34" charset="0"/>
              </a:rPr>
              <a:t>es</a:t>
            </a:r>
            <a:r>
              <a:rPr lang="en-US" sz="4000" dirty="0" smtClean="0">
                <a:latin typeface="Calibri" pitchFamily="34" charset="0"/>
              </a:rPr>
              <a:t> un </a:t>
            </a:r>
            <a:r>
              <a:rPr lang="en-US" sz="4000" dirty="0" err="1" smtClean="0">
                <a:latin typeface="Calibri" pitchFamily="34" charset="0"/>
              </a:rPr>
              <a:t>deber</a:t>
            </a:r>
            <a:r>
              <a:rPr lang="en-US" sz="4000" dirty="0" smtClean="0">
                <a:latin typeface="Calibri" pitchFamily="34" charset="0"/>
              </a:rPr>
              <a:t> </a:t>
            </a:r>
            <a:r>
              <a:rPr lang="en-US" sz="4000" dirty="0" err="1" smtClean="0">
                <a:latin typeface="Calibri" pitchFamily="34" charset="0"/>
              </a:rPr>
              <a:t>ni</a:t>
            </a:r>
            <a:r>
              <a:rPr lang="en-US" sz="4000" dirty="0" smtClean="0">
                <a:latin typeface="Calibri" pitchFamily="34" charset="0"/>
              </a:rPr>
              <a:t> </a:t>
            </a:r>
            <a:r>
              <a:rPr lang="en-US" sz="4000" dirty="0" err="1">
                <a:latin typeface="Calibri" pitchFamily="34" charset="0"/>
              </a:rPr>
              <a:t>una</a:t>
            </a:r>
            <a:r>
              <a:rPr lang="en-US" sz="4000" dirty="0">
                <a:latin typeface="Calibri" pitchFamily="34" charset="0"/>
              </a:rPr>
              <a:t> </a:t>
            </a:r>
            <a:r>
              <a:rPr lang="en-US" sz="4000" dirty="0" err="1">
                <a:latin typeface="Calibri" pitchFamily="34" charset="0"/>
              </a:rPr>
              <a:t>imposición</a:t>
            </a:r>
            <a:r>
              <a:rPr lang="en-US" sz="4000" dirty="0">
                <a:latin typeface="Calibri" pitchFamily="34" charset="0"/>
              </a:rPr>
              <a:t>. </a:t>
            </a:r>
            <a:endParaRPr lang="en-US" sz="4000" dirty="0" smtClean="0">
              <a:latin typeface="Calibri" pitchFamily="34" charset="0"/>
            </a:endParaRPr>
          </a:p>
          <a:p>
            <a:pPr marL="0" indent="0" algn="ctr">
              <a:buNone/>
            </a:pPr>
            <a:r>
              <a:rPr lang="en-US" sz="3400" b="1" dirty="0" err="1" smtClean="0">
                <a:solidFill>
                  <a:schemeClr val="bg2">
                    <a:lumMod val="50000"/>
                  </a:schemeClr>
                </a:solidFill>
                <a:effectLst>
                  <a:outerShdw blurRad="38100" dist="38100" dir="2700000" algn="tl">
                    <a:srgbClr val="000000">
                      <a:alpha val="43137"/>
                    </a:srgbClr>
                  </a:outerShdw>
                </a:effectLst>
                <a:latin typeface="Calibri" pitchFamily="34" charset="0"/>
              </a:rPr>
              <a:t>Vínculo</a:t>
            </a:r>
            <a:r>
              <a:rPr lang="en-US" sz="3400" b="1" dirty="0" smtClean="0">
                <a:solidFill>
                  <a:schemeClr val="bg2">
                    <a:lumMod val="50000"/>
                  </a:schemeClr>
                </a:solidFill>
                <a:effectLst>
                  <a:outerShdw blurRad="38100" dist="38100" dir="2700000" algn="tl">
                    <a:srgbClr val="000000">
                      <a:alpha val="43137"/>
                    </a:srgbClr>
                  </a:outerShdw>
                </a:effectLst>
                <a:latin typeface="Calibri" pitchFamily="34" charset="0"/>
              </a:rPr>
              <a:t> </a:t>
            </a:r>
            <a:r>
              <a:rPr lang="en-US" sz="3400" b="1" dirty="0">
                <a:solidFill>
                  <a:schemeClr val="bg2">
                    <a:lumMod val="50000"/>
                  </a:schemeClr>
                </a:solidFill>
                <a:effectLst>
                  <a:outerShdw blurRad="38100" dist="38100" dir="2700000" algn="tl">
                    <a:srgbClr val="000000">
                      <a:alpha val="43137"/>
                    </a:srgbClr>
                  </a:outerShdw>
                </a:effectLst>
                <a:latin typeface="Calibri" pitchFamily="34" charset="0"/>
              </a:rPr>
              <a:t>que </a:t>
            </a:r>
            <a:r>
              <a:rPr lang="en-US" sz="3400" b="1" dirty="0" err="1" smtClean="0">
                <a:solidFill>
                  <a:schemeClr val="bg2">
                    <a:lumMod val="50000"/>
                  </a:schemeClr>
                </a:solidFill>
                <a:effectLst>
                  <a:outerShdw blurRad="38100" dist="38100" dir="2700000" algn="tl">
                    <a:srgbClr val="000000">
                      <a:alpha val="43137"/>
                    </a:srgbClr>
                  </a:outerShdw>
                </a:effectLst>
                <a:latin typeface="Calibri" pitchFamily="34" charset="0"/>
              </a:rPr>
              <a:t>nace</a:t>
            </a:r>
            <a:r>
              <a:rPr lang="en-US" sz="3400" b="1" dirty="0" smtClean="0">
                <a:solidFill>
                  <a:schemeClr val="bg2">
                    <a:lumMod val="50000"/>
                  </a:schemeClr>
                </a:solidFill>
                <a:effectLst>
                  <a:outerShdw blurRad="38100" dist="38100" dir="2700000" algn="tl">
                    <a:srgbClr val="000000">
                      <a:alpha val="43137"/>
                    </a:srgbClr>
                  </a:outerShdw>
                </a:effectLst>
                <a:latin typeface="Calibri" pitchFamily="34" charset="0"/>
              </a:rPr>
              <a:t> y se vive con el </a:t>
            </a:r>
            <a:r>
              <a:rPr lang="en-US" sz="3400" b="1" dirty="0" err="1" smtClean="0">
                <a:solidFill>
                  <a:schemeClr val="bg2">
                    <a:lumMod val="50000"/>
                  </a:schemeClr>
                </a:solidFill>
                <a:effectLst>
                  <a:outerShdw blurRad="38100" dist="38100" dir="2700000" algn="tl">
                    <a:srgbClr val="000000">
                      <a:alpha val="43137"/>
                    </a:srgbClr>
                  </a:outerShdw>
                </a:effectLst>
                <a:latin typeface="Calibri" pitchFamily="34" charset="0"/>
              </a:rPr>
              <a:t>corazón</a:t>
            </a:r>
            <a:r>
              <a:rPr lang="en-US" sz="3400" b="1" dirty="0" smtClean="0">
                <a:solidFill>
                  <a:schemeClr val="bg2">
                    <a:lumMod val="50000"/>
                  </a:schemeClr>
                </a:solidFill>
                <a:effectLst>
                  <a:outerShdw blurRad="38100" dist="38100" dir="2700000" algn="tl">
                    <a:srgbClr val="000000">
                      <a:alpha val="43137"/>
                    </a:srgbClr>
                  </a:outerShdw>
                </a:effectLst>
                <a:latin typeface="Calibri" pitchFamily="34" charset="0"/>
              </a:rPr>
              <a:t>, </a:t>
            </a:r>
            <a:r>
              <a:rPr lang="en-US" sz="3400" b="1" dirty="0" err="1" smtClean="0">
                <a:solidFill>
                  <a:schemeClr val="bg2">
                    <a:lumMod val="50000"/>
                  </a:schemeClr>
                </a:solidFill>
                <a:effectLst>
                  <a:outerShdw blurRad="38100" dist="38100" dir="2700000" algn="tl">
                    <a:srgbClr val="000000">
                      <a:alpha val="43137"/>
                    </a:srgbClr>
                  </a:outerShdw>
                </a:effectLst>
                <a:latin typeface="Calibri" pitchFamily="34" charset="0"/>
              </a:rPr>
              <a:t>por</a:t>
            </a:r>
            <a:r>
              <a:rPr lang="en-US" sz="3400" b="1" dirty="0" smtClean="0">
                <a:solidFill>
                  <a:schemeClr val="bg2">
                    <a:lumMod val="50000"/>
                  </a:schemeClr>
                </a:solidFill>
                <a:effectLst>
                  <a:outerShdw blurRad="38100" dist="38100" dir="2700000" algn="tl">
                    <a:srgbClr val="000000">
                      <a:alpha val="43137"/>
                    </a:srgbClr>
                  </a:outerShdw>
                </a:effectLst>
                <a:latin typeface="Calibri" pitchFamily="34" charset="0"/>
              </a:rPr>
              <a:t> </a:t>
            </a:r>
            <a:r>
              <a:rPr lang="en-US" sz="3400" b="1" dirty="0" err="1" smtClean="0">
                <a:solidFill>
                  <a:schemeClr val="bg2">
                    <a:lumMod val="50000"/>
                  </a:schemeClr>
                </a:solidFill>
                <a:effectLst>
                  <a:outerShdw blurRad="38100" dist="38100" dir="2700000" algn="tl">
                    <a:srgbClr val="000000">
                      <a:alpha val="43137"/>
                    </a:srgbClr>
                  </a:outerShdw>
                </a:effectLst>
                <a:latin typeface="Calibri" pitchFamily="34" charset="0"/>
              </a:rPr>
              <a:t>amor</a:t>
            </a:r>
            <a:r>
              <a:rPr lang="en-US" sz="3400" b="1" dirty="0" smtClean="0">
                <a:solidFill>
                  <a:schemeClr val="bg2">
                    <a:lumMod val="50000"/>
                  </a:schemeClr>
                </a:solidFill>
                <a:effectLst>
                  <a:outerShdw blurRad="38100" dist="38100" dir="2700000" algn="tl">
                    <a:srgbClr val="000000">
                      <a:alpha val="43137"/>
                    </a:srgbClr>
                  </a:outerShdw>
                </a:effectLst>
                <a:latin typeface="Calibri" pitchFamily="34" charset="0"/>
              </a:rPr>
              <a:t>.</a:t>
            </a:r>
            <a:endParaRPr lang="es-MX" sz="3400" b="1" dirty="0">
              <a:solidFill>
                <a:schemeClr val="bg2">
                  <a:lumMod val="50000"/>
                </a:schemeClr>
              </a:solidFill>
              <a:effectLst>
                <a:outerShdw blurRad="38100" dist="38100" dir="2700000" algn="tl">
                  <a:srgbClr val="000000">
                    <a:alpha val="43137"/>
                  </a:srgbClr>
                </a:outerShdw>
              </a:effectLst>
              <a:latin typeface="Calibri" pitchFamily="34" charset="0"/>
            </a:endParaRPr>
          </a:p>
        </p:txBody>
      </p:sp>
      <p:sp>
        <p:nvSpPr>
          <p:cNvPr id="4" name="Rectangle 3"/>
          <p:cNvSpPr/>
          <p:nvPr/>
        </p:nvSpPr>
        <p:spPr>
          <a:xfrm>
            <a:off x="1907704" y="1916832"/>
            <a:ext cx="4860626" cy="523220"/>
          </a:xfrm>
          <a:prstGeom prst="rect">
            <a:avLst/>
          </a:prstGeom>
        </p:spPr>
        <p:txBody>
          <a:bodyPr wrap="none">
            <a:spAutoFit/>
          </a:bodyPr>
          <a:lstStyle/>
          <a:p>
            <a:r>
              <a:rPr lang="es-MX" sz="2800" dirty="0" smtClean="0"/>
              <a:t>Es </a:t>
            </a:r>
            <a:r>
              <a:rPr lang="es-MX" sz="2800" dirty="0"/>
              <a:t>nuestra amistad con </a:t>
            </a:r>
            <a:r>
              <a:rPr lang="es-MX" sz="2800" dirty="0" smtClean="0"/>
              <a:t>Dios</a:t>
            </a:r>
            <a:r>
              <a:rPr lang="es-MX" sz="2800" dirty="0" smtClean="0">
                <a:solidFill>
                  <a:schemeClr val="bg1"/>
                </a:solidFill>
              </a:rPr>
              <a:t>.</a:t>
            </a:r>
            <a:endParaRPr lang="es-MX" dirty="0"/>
          </a:p>
        </p:txBody>
      </p:sp>
      <p:sp>
        <p:nvSpPr>
          <p:cNvPr id="7" name="Rectangle 6"/>
          <p:cNvSpPr/>
          <p:nvPr/>
        </p:nvSpPr>
        <p:spPr>
          <a:xfrm>
            <a:off x="827584" y="3068960"/>
            <a:ext cx="4104456" cy="2492990"/>
          </a:xfrm>
          <a:prstGeom prst="rect">
            <a:avLst/>
          </a:prstGeom>
        </p:spPr>
        <p:txBody>
          <a:bodyPr wrap="square">
            <a:spAutoFit/>
          </a:bodyPr>
          <a:lstStyle/>
          <a:p>
            <a:pPr algn="ctr"/>
            <a:r>
              <a:rPr lang="en-US" sz="2600" dirty="0" err="1" smtClean="0"/>
              <a:t>Sinónimo</a:t>
            </a:r>
            <a:r>
              <a:rPr lang="en-US" sz="2600" dirty="0" smtClean="0"/>
              <a:t> </a:t>
            </a:r>
            <a:r>
              <a:rPr lang="en-US" sz="2600" dirty="0"/>
              <a:t>de </a:t>
            </a:r>
            <a:r>
              <a:rPr lang="en-US" sz="2600" dirty="0" err="1"/>
              <a:t>auténtico</a:t>
            </a:r>
            <a:r>
              <a:rPr lang="en-US" sz="2600" dirty="0"/>
              <a:t> </a:t>
            </a:r>
            <a:r>
              <a:rPr lang="en-US" sz="2600" dirty="0" err="1"/>
              <a:t>espíritu</a:t>
            </a:r>
            <a:r>
              <a:rPr lang="en-US" sz="2600" dirty="0"/>
              <a:t> </a:t>
            </a:r>
            <a:r>
              <a:rPr lang="en-US" sz="2600" dirty="0" err="1"/>
              <a:t>religioso</a:t>
            </a:r>
            <a:r>
              <a:rPr lang="en-US" sz="2600" dirty="0"/>
              <a:t>, </a:t>
            </a:r>
            <a:endParaRPr lang="en-US" sz="2600" dirty="0" smtClean="0"/>
          </a:p>
          <a:p>
            <a:pPr algn="ctr"/>
            <a:r>
              <a:rPr lang="en-US" sz="2600" dirty="0" smtClean="0"/>
              <a:t>de </a:t>
            </a:r>
            <a:r>
              <a:rPr lang="en-US" sz="2600" dirty="0" err="1"/>
              <a:t>confianza</a:t>
            </a:r>
            <a:r>
              <a:rPr lang="en-US" sz="2600" dirty="0"/>
              <a:t> filial con Dios, </a:t>
            </a:r>
            <a:endParaRPr lang="en-US" sz="2600" dirty="0" smtClean="0"/>
          </a:p>
          <a:p>
            <a:pPr algn="ctr"/>
            <a:r>
              <a:rPr lang="en-US" sz="2600" dirty="0" smtClean="0"/>
              <a:t>de </a:t>
            </a:r>
            <a:r>
              <a:rPr lang="en-US" sz="2600" dirty="0" err="1"/>
              <a:t>esa</a:t>
            </a:r>
            <a:r>
              <a:rPr lang="en-US" sz="2600" dirty="0"/>
              <a:t> </a:t>
            </a:r>
            <a:r>
              <a:rPr lang="en-US" sz="2600" dirty="0" err="1"/>
              <a:t>capacidad</a:t>
            </a:r>
            <a:r>
              <a:rPr lang="en-US" sz="2600" dirty="0"/>
              <a:t> de </a:t>
            </a:r>
            <a:r>
              <a:rPr lang="en-US" sz="2600" dirty="0" err="1"/>
              <a:t>dirigirnos</a:t>
            </a:r>
            <a:r>
              <a:rPr lang="en-US" sz="2600" dirty="0"/>
              <a:t> a </a:t>
            </a:r>
            <a:r>
              <a:rPr lang="en-US" sz="2600" dirty="0" err="1"/>
              <a:t>Él</a:t>
            </a:r>
            <a:r>
              <a:rPr lang="en-US" sz="2600" dirty="0"/>
              <a:t> con </a:t>
            </a:r>
            <a:r>
              <a:rPr lang="en-US" sz="2600" dirty="0" err="1"/>
              <a:t>amor</a:t>
            </a:r>
            <a:r>
              <a:rPr lang="en-US" sz="2600" dirty="0"/>
              <a:t> y </a:t>
            </a:r>
            <a:r>
              <a:rPr lang="en-US" sz="2600" dirty="0" err="1" smtClean="0"/>
              <a:t>sencillez</a:t>
            </a:r>
            <a:r>
              <a:rPr lang="en-US" sz="2600" dirty="0" smtClean="0"/>
              <a:t>.</a:t>
            </a:r>
            <a:endParaRPr lang="es-MX" sz="2600" dirty="0"/>
          </a:p>
        </p:txBody>
      </p:sp>
      <p:pic>
        <p:nvPicPr>
          <p:cNvPr id="4098" name="Picture 2" descr="http://imagenes.catholic.net/imagenes_db/transmitir-fe2.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148064" y="2852936"/>
            <a:ext cx="3059094" cy="3204000"/>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Title 1"/>
          <p:cNvSpPr txBox="1">
            <a:spLocks/>
          </p:cNvSpPr>
          <p:nvPr/>
        </p:nvSpPr>
        <p:spPr bwMode="auto">
          <a:xfrm>
            <a:off x="1403648" y="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MX" sz="4200" b="1" i="0" u="none" strike="noStrike" kern="0" cap="none" spc="0" normalizeH="0" baseline="0" noProof="0" dirty="0" smtClean="0">
                <a:ln>
                  <a:noFill/>
                </a:ln>
                <a:solidFill>
                  <a:srgbClr val="852F74"/>
                </a:solidFill>
                <a:effectLst/>
                <a:uLnTx/>
                <a:uFillTx/>
                <a:latin typeface="Tempus Sans ITC" pitchFamily="82" charset="0"/>
                <a:ea typeface="+mj-ea"/>
                <a:cs typeface="Times New Roman" pitchFamily="18" charset="0"/>
              </a:rPr>
              <a:t>¿Qué es la piedad ?</a:t>
            </a:r>
            <a:endParaRPr kumimoji="0" lang="es-MX" sz="4200" b="1" i="0" u="none" strike="noStrike" kern="0" cap="none" spc="0" normalizeH="0" baseline="0" noProof="0" dirty="0">
              <a:ln>
                <a:noFill/>
              </a:ln>
              <a:solidFill>
                <a:srgbClr val="852F74"/>
              </a:solidFill>
              <a:effectLst/>
              <a:uLnTx/>
              <a:uFillTx/>
              <a:latin typeface="Arial"/>
              <a:ea typeface="+mj-ea"/>
              <a:cs typeface="+mj-cs"/>
            </a:endParaRPr>
          </a:p>
        </p:txBody>
      </p:sp>
    </p:spTree>
    <p:extLst>
      <p:ext uri="{BB962C8B-B14F-4D97-AF65-F5344CB8AC3E}">
        <p14:creationId xmlns="" xmlns:p14="http://schemas.microsoft.com/office/powerpoint/2010/main" val="403179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755577" y="201702"/>
            <a:ext cx="6650158" cy="949569"/>
          </a:xfrm>
        </p:spPr>
        <p:txBody>
          <a:bodyPr>
            <a:noAutofit/>
          </a:bodyPr>
          <a:lstStyle/>
          <a:p>
            <a:pPr marL="0" indent="0" algn="ctr">
              <a:buNone/>
            </a:pPr>
            <a:r>
              <a:rPr lang="es-MX" sz="2000" dirty="0" smtClean="0">
                <a:solidFill>
                  <a:schemeClr val="bg2">
                    <a:lumMod val="50000"/>
                  </a:schemeClr>
                </a:solidFill>
                <a:latin typeface="Calibri" pitchFamily="34" charset="0"/>
              </a:rPr>
              <a:t>Una fuerza que mueve nuestra  voluntad:  </a:t>
            </a:r>
          </a:p>
          <a:p>
            <a:pPr>
              <a:buClr>
                <a:srgbClr val="7030A0"/>
              </a:buClr>
            </a:pPr>
            <a:r>
              <a:rPr lang="es-MX" sz="2000" dirty="0" smtClean="0">
                <a:solidFill>
                  <a:schemeClr val="bg2">
                    <a:lumMod val="50000"/>
                  </a:schemeClr>
                </a:solidFill>
                <a:latin typeface="Calibri" pitchFamily="34" charset="0"/>
              </a:rPr>
              <a:t>para tener un </a:t>
            </a:r>
            <a:r>
              <a:rPr lang="es-MX" sz="2000" dirty="0">
                <a:solidFill>
                  <a:schemeClr val="bg2">
                    <a:lumMod val="50000"/>
                  </a:schemeClr>
                </a:solidFill>
                <a:latin typeface="Calibri" pitchFamily="34" charset="0"/>
              </a:rPr>
              <a:t>afecto </a:t>
            </a:r>
            <a:r>
              <a:rPr lang="es-MX" sz="2000" dirty="0" smtClean="0">
                <a:solidFill>
                  <a:schemeClr val="bg2">
                    <a:lumMod val="50000"/>
                  </a:schemeClr>
                </a:solidFill>
                <a:latin typeface="Calibri" pitchFamily="34" charset="0"/>
              </a:rPr>
              <a:t>filial hacia Dios           </a:t>
            </a:r>
          </a:p>
          <a:p>
            <a:pPr>
              <a:buClr>
                <a:srgbClr val="7030A0"/>
              </a:buClr>
            </a:pPr>
            <a:r>
              <a:rPr lang="es-MX" sz="2000" dirty="0" smtClean="0">
                <a:solidFill>
                  <a:schemeClr val="bg2">
                    <a:lumMod val="50000"/>
                  </a:schemeClr>
                </a:solidFill>
                <a:latin typeface="Calibri" pitchFamily="34" charset="0"/>
              </a:rPr>
              <a:t>y </a:t>
            </a:r>
            <a:r>
              <a:rPr lang="es-MX" sz="2000" dirty="0">
                <a:solidFill>
                  <a:schemeClr val="bg2">
                    <a:lumMod val="50000"/>
                  </a:schemeClr>
                </a:solidFill>
                <a:latin typeface="Calibri" pitchFamily="34" charset="0"/>
              </a:rPr>
              <a:t>un sentimiento de fraternidad </a:t>
            </a:r>
            <a:r>
              <a:rPr lang="es-MX" sz="2000" dirty="0" smtClean="0">
                <a:solidFill>
                  <a:schemeClr val="bg2">
                    <a:lumMod val="50000"/>
                  </a:schemeClr>
                </a:solidFill>
                <a:latin typeface="Calibri" pitchFamily="34" charset="0"/>
              </a:rPr>
              <a:t>para </a:t>
            </a:r>
            <a:r>
              <a:rPr lang="es-MX" sz="2000" dirty="0">
                <a:solidFill>
                  <a:schemeClr val="bg2">
                    <a:lumMod val="50000"/>
                  </a:schemeClr>
                </a:solidFill>
                <a:latin typeface="Calibri" pitchFamily="34" charset="0"/>
              </a:rPr>
              <a:t>con todos los </a:t>
            </a:r>
            <a:r>
              <a:rPr lang="es-MX" sz="2000" dirty="0" smtClean="0">
                <a:solidFill>
                  <a:schemeClr val="bg2">
                    <a:lumMod val="50000"/>
                  </a:schemeClr>
                </a:solidFill>
                <a:latin typeface="Calibri" pitchFamily="34" charset="0"/>
              </a:rPr>
              <a:t>hombres.</a:t>
            </a:r>
            <a:endParaRPr lang="es-MX" sz="2000" dirty="0">
              <a:solidFill>
                <a:schemeClr val="bg2">
                  <a:lumMod val="50000"/>
                </a:schemeClr>
              </a:solidFill>
              <a:latin typeface="Calibri" pitchFamily="34" charset="0"/>
            </a:endParaRPr>
          </a:p>
        </p:txBody>
      </p:sp>
      <p:sp>
        <p:nvSpPr>
          <p:cNvPr id="4" name="Rectangle 3"/>
          <p:cNvSpPr/>
          <p:nvPr/>
        </p:nvSpPr>
        <p:spPr>
          <a:xfrm>
            <a:off x="2699792" y="1340768"/>
            <a:ext cx="4469685" cy="584775"/>
          </a:xfrm>
          <a:prstGeom prst="rect">
            <a:avLst/>
          </a:prstGeom>
        </p:spPr>
        <p:txBody>
          <a:bodyPr wrap="none">
            <a:spAutoFit/>
          </a:bodyPr>
          <a:lstStyle/>
          <a:p>
            <a:r>
              <a:rPr lang="es-MX" sz="3200" dirty="0">
                <a:solidFill>
                  <a:schemeClr val="bg2">
                    <a:lumMod val="50000"/>
                  </a:schemeClr>
                </a:solidFill>
                <a:effectLst>
                  <a:outerShdw blurRad="38100" dist="38100" dir="2700000" algn="tl">
                    <a:srgbClr val="000000">
                      <a:alpha val="43137"/>
                    </a:srgbClr>
                  </a:outerShdw>
                </a:effectLst>
              </a:rPr>
              <a:t>Un don del Espíritu Santo</a:t>
            </a:r>
            <a:r>
              <a:rPr lang="es-MX" dirty="0">
                <a:solidFill>
                  <a:schemeClr val="bg2">
                    <a:lumMod val="50000"/>
                  </a:schemeClr>
                </a:solidFill>
                <a:effectLst>
                  <a:outerShdw blurRad="38100" dist="38100" dir="2700000" algn="tl">
                    <a:srgbClr val="000000">
                      <a:alpha val="43137"/>
                    </a:srgbClr>
                  </a:outerShdw>
                </a:effectLst>
              </a:rPr>
              <a:t>.</a:t>
            </a:r>
          </a:p>
        </p:txBody>
      </p:sp>
      <p:sp>
        <p:nvSpPr>
          <p:cNvPr id="5" name="Rectangle 4"/>
          <p:cNvSpPr/>
          <p:nvPr/>
        </p:nvSpPr>
        <p:spPr>
          <a:xfrm>
            <a:off x="3491880" y="5157192"/>
            <a:ext cx="4824536" cy="1292662"/>
          </a:xfrm>
          <a:prstGeom prst="rect">
            <a:avLst/>
          </a:prstGeom>
        </p:spPr>
        <p:txBody>
          <a:bodyPr wrap="square">
            <a:spAutoFit/>
          </a:bodyPr>
          <a:lstStyle/>
          <a:p>
            <a:pPr algn="ctr"/>
            <a:r>
              <a:rPr lang="es-ES_tradnl" sz="2600" dirty="0" smtClean="0">
                <a:solidFill>
                  <a:schemeClr val="bg2">
                    <a:lumMod val="50000"/>
                  </a:schemeClr>
                </a:solidFill>
              </a:rPr>
              <a:t>Tiene </a:t>
            </a:r>
            <a:r>
              <a:rPr lang="es-ES_tradnl" sz="2600" dirty="0">
                <a:solidFill>
                  <a:schemeClr val="bg2">
                    <a:lumMod val="50000"/>
                  </a:schemeClr>
                </a:solidFill>
              </a:rPr>
              <a:t>relación </a:t>
            </a:r>
            <a:r>
              <a:rPr lang="es-ES_tradnl" sz="2600" dirty="0" smtClean="0">
                <a:solidFill>
                  <a:schemeClr val="bg2">
                    <a:lumMod val="50000"/>
                  </a:schemeClr>
                </a:solidFill>
              </a:rPr>
              <a:t>muy </a:t>
            </a:r>
            <a:r>
              <a:rPr lang="es-ES_tradnl" sz="2600" dirty="0">
                <a:solidFill>
                  <a:schemeClr val="bg2">
                    <a:lumMod val="50000"/>
                  </a:schemeClr>
                </a:solidFill>
              </a:rPr>
              <a:t>estrecha </a:t>
            </a:r>
            <a:r>
              <a:rPr lang="es-ES_tradnl" sz="2600" dirty="0" smtClean="0">
                <a:solidFill>
                  <a:schemeClr val="bg2">
                    <a:lumMod val="50000"/>
                  </a:schemeClr>
                </a:solidFill>
              </a:rPr>
              <a:t>con la </a:t>
            </a:r>
            <a:r>
              <a:rPr lang="es-ES_tradnl" sz="2600" dirty="0">
                <a:solidFill>
                  <a:schemeClr val="bg2">
                    <a:lumMod val="50000"/>
                  </a:schemeClr>
                </a:solidFill>
              </a:rPr>
              <a:t>mansedumbre.</a:t>
            </a:r>
            <a:endParaRPr lang="es-MX" sz="2600" dirty="0">
              <a:solidFill>
                <a:schemeClr val="bg2">
                  <a:lumMod val="50000"/>
                </a:schemeClr>
              </a:solidFill>
            </a:endParaRPr>
          </a:p>
          <a:p>
            <a:r>
              <a:rPr lang="es-ES_tradnl" sz="2600" dirty="0">
                <a:solidFill>
                  <a:schemeClr val="bg2">
                    <a:lumMod val="50000"/>
                  </a:schemeClr>
                </a:solidFill>
              </a:rPr>
              <a:t> </a:t>
            </a:r>
            <a:endParaRPr lang="es-MX" sz="2600" dirty="0">
              <a:solidFill>
                <a:schemeClr val="bg2">
                  <a:lumMod val="50000"/>
                </a:schemeClr>
              </a:solidFill>
            </a:endParaRPr>
          </a:p>
        </p:txBody>
      </p:sp>
      <p:pic>
        <p:nvPicPr>
          <p:cNvPr id="8" name="7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31332" y="2060848"/>
            <a:ext cx="3945632" cy="2959224"/>
          </a:xfrm>
          <a:prstGeom prst="rect">
            <a:avLst/>
          </a:prstGeom>
        </p:spPr>
      </p:pic>
    </p:spTree>
    <p:extLst>
      <p:ext uri="{BB962C8B-B14F-4D97-AF65-F5344CB8AC3E}">
        <p14:creationId xmlns="" xmlns:p14="http://schemas.microsoft.com/office/powerpoint/2010/main" val="2053608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ormAutofit/>
          </a:bodyPr>
          <a:lstStyle/>
          <a:p>
            <a:pPr marL="0" indent="0" algn="ctr">
              <a:buNone/>
            </a:pPr>
            <a:r>
              <a:rPr lang="es-MX" sz="2800" dirty="0" smtClean="0"/>
              <a:t>Este don fortalece nuestro </a:t>
            </a:r>
            <a:r>
              <a:rPr lang="es-MX" sz="2800" dirty="0"/>
              <a:t>corazón de </a:t>
            </a:r>
            <a:r>
              <a:rPr lang="es-MX" sz="2800" dirty="0" smtClean="0"/>
              <a:t>la dureza que nos aleja del Amor. </a:t>
            </a:r>
            <a:endParaRPr lang="es-MX" sz="2800" dirty="0"/>
          </a:p>
        </p:txBody>
      </p:sp>
      <p:sp>
        <p:nvSpPr>
          <p:cNvPr id="4" name="Rectangle 3"/>
          <p:cNvSpPr/>
          <p:nvPr/>
        </p:nvSpPr>
        <p:spPr>
          <a:xfrm>
            <a:off x="755576" y="2492896"/>
            <a:ext cx="3528392" cy="3046988"/>
          </a:xfrm>
          <a:prstGeom prst="rect">
            <a:avLst/>
          </a:prstGeom>
        </p:spPr>
        <p:txBody>
          <a:bodyPr wrap="square">
            <a:spAutoFit/>
          </a:bodyPr>
          <a:lstStyle/>
          <a:p>
            <a:pPr algn="ctr"/>
            <a:r>
              <a:rPr lang="es-MX" sz="2400" dirty="0" smtClean="0"/>
              <a:t>Si somos «piadosos» veremos a los demás como hermanos, por ser </a:t>
            </a:r>
            <a:r>
              <a:rPr lang="es-MX" sz="2400" dirty="0"/>
              <a:t>hijos del mismo </a:t>
            </a:r>
            <a:r>
              <a:rPr lang="es-MX" sz="2400" dirty="0" smtClean="0"/>
              <a:t>Padre y por tanto llamados </a:t>
            </a:r>
            <a:r>
              <a:rPr lang="es-MX" sz="2400" dirty="0"/>
              <a:t>a formar parte de la familia de Dios, que es la Iglesia. </a:t>
            </a:r>
            <a:endParaRPr lang="es-MX" dirty="0"/>
          </a:p>
        </p:txBody>
      </p:sp>
      <p:pic>
        <p:nvPicPr>
          <p:cNvPr id="9218" name="Picture 2" descr="http://www.evangelizafuerte.com.mx/wp-images/articulos/2014/09/jesus-consolando-a-ni%C3%B1o.jpg"/>
          <p:cNvPicPr>
            <a:picLocks noChangeAspect="1" noChangeArrowheads="1"/>
          </p:cNvPicPr>
          <p:nvPr/>
        </p:nvPicPr>
        <p:blipFill>
          <a:blip r:embed="rId2" cstate="print">
            <a:extLst>
              <a:ext uri="{28A0092B-C50C-407E-A947-70E740481C1C}">
                <a14:useLocalDpi xmlns="" xmlns:a14="http://schemas.microsoft.com/office/drawing/2010/main"/>
              </a:ext>
            </a:extLst>
          </a:blip>
          <a:srcRect/>
          <a:stretch>
            <a:fillRect/>
          </a:stretch>
        </p:blipFill>
        <p:spPr bwMode="auto">
          <a:xfrm>
            <a:off x="4499992" y="2492896"/>
            <a:ext cx="4083376" cy="3060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3275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218"/>
                                        </p:tgtEl>
                                        <p:attrNameLst>
                                          <p:attrName>style.visibility</p:attrName>
                                        </p:attrNameLst>
                                      </p:cBhvr>
                                      <p:to>
                                        <p:strVal val="visible"/>
                                      </p:to>
                                    </p:set>
                                    <p:anim calcmode="lin" valueType="num">
                                      <p:cBhvr additive="base">
                                        <p:cTn id="11" dur="500" fill="hold"/>
                                        <p:tgtEl>
                                          <p:spTgt spid="9218"/>
                                        </p:tgtEl>
                                        <p:attrNameLst>
                                          <p:attrName>ppt_x</p:attrName>
                                        </p:attrNameLst>
                                      </p:cBhvr>
                                      <p:tavLst>
                                        <p:tav tm="0">
                                          <p:val>
                                            <p:strVal val="#ppt_x"/>
                                          </p:val>
                                        </p:tav>
                                        <p:tav tm="100000">
                                          <p:val>
                                            <p:strVal val="#ppt_x"/>
                                          </p:val>
                                        </p:tav>
                                      </p:tavLst>
                                    </p:anim>
                                    <p:anim calcmode="lin" valueType="num">
                                      <p:cBhvr additive="base">
                                        <p:cTn id="12"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7584" y="260648"/>
            <a:ext cx="8015288" cy="914400"/>
          </a:xfrm>
        </p:spPr>
        <p:txBody>
          <a:bodyPr>
            <a:normAutofit/>
          </a:bodyPr>
          <a:lstStyle/>
          <a:p>
            <a:r>
              <a:rPr lang="es-MX" sz="4000" dirty="0">
                <a:solidFill>
                  <a:schemeClr val="bg2">
                    <a:lumMod val="50000"/>
                  </a:schemeClr>
                </a:solidFill>
                <a:effectLst/>
                <a:latin typeface="Tempus Sans ITC" pitchFamily="82" charset="0"/>
              </a:rPr>
              <a:t>¿Qué dice la Palabra de Dios? </a:t>
            </a:r>
            <a:endParaRPr lang="es-MX" sz="4000" dirty="0">
              <a:solidFill>
                <a:schemeClr val="bg2">
                  <a:lumMod val="50000"/>
                </a:schemeClr>
              </a:solidFill>
              <a:effectLst/>
            </a:endParaRPr>
          </a:p>
        </p:txBody>
      </p:sp>
      <p:sp>
        <p:nvSpPr>
          <p:cNvPr id="3" name="Content Placeholder 2"/>
          <p:cNvSpPr>
            <a:spLocks noGrp="1"/>
          </p:cNvSpPr>
          <p:nvPr>
            <p:ph idx="4294967295"/>
          </p:nvPr>
        </p:nvSpPr>
        <p:spPr>
          <a:xfrm>
            <a:off x="457200" y="1341438"/>
            <a:ext cx="8686800" cy="4525962"/>
          </a:xfrm>
        </p:spPr>
        <p:txBody>
          <a:bodyPr>
            <a:normAutofit/>
          </a:bodyPr>
          <a:lstStyle/>
          <a:p>
            <a:pPr marL="0" indent="0">
              <a:buNone/>
            </a:pPr>
            <a:r>
              <a:rPr lang="es-MX" sz="2800" dirty="0" smtClean="0">
                <a:solidFill>
                  <a:srgbClr val="00B050"/>
                </a:solidFill>
                <a:latin typeface="Calibri" pitchFamily="34" charset="0"/>
              </a:rPr>
              <a:t> </a:t>
            </a:r>
            <a:r>
              <a:rPr lang="es-MX" sz="2500" dirty="0" smtClean="0">
                <a:solidFill>
                  <a:schemeClr val="bg2">
                    <a:lumMod val="50000"/>
                  </a:schemeClr>
                </a:solidFill>
                <a:latin typeface="Calibri" pitchFamily="34" charset="0"/>
              </a:rPr>
              <a:t>A.T = compasión, misericordia de Dios.</a:t>
            </a:r>
          </a:p>
          <a:p>
            <a:pPr marL="0" indent="0">
              <a:buNone/>
            </a:pPr>
            <a:r>
              <a:rPr lang="es-MX" sz="2400" dirty="0" smtClean="0">
                <a:latin typeface="Calibri" pitchFamily="34" charset="0"/>
                <a:cs typeface="Arial"/>
              </a:rPr>
              <a:t>«</a:t>
            </a:r>
            <a:r>
              <a:rPr lang="es-MX" sz="2400" dirty="0" smtClean="0">
                <a:latin typeface="Calibri" pitchFamily="34" charset="0"/>
              </a:rPr>
              <a:t>Ten </a:t>
            </a:r>
            <a:r>
              <a:rPr lang="es-MX" sz="2400" dirty="0">
                <a:latin typeface="Calibri" pitchFamily="34" charset="0"/>
              </a:rPr>
              <a:t>piedad de mi, oh Dios, por tu amor, por tu inmensa compasión, borra mi culpa; lava del todo mi maldad, limpia mi </a:t>
            </a:r>
            <a:r>
              <a:rPr lang="es-MX" sz="2400" dirty="0" smtClean="0">
                <a:latin typeface="Calibri" pitchFamily="34" charset="0"/>
              </a:rPr>
              <a:t>pecado</a:t>
            </a:r>
            <a:r>
              <a:rPr lang="es-MX" sz="2400" dirty="0" smtClean="0">
                <a:latin typeface="Calibri" pitchFamily="34" charset="0"/>
                <a:cs typeface="Arial"/>
              </a:rPr>
              <a:t>» </a:t>
            </a:r>
            <a:r>
              <a:rPr lang="es-MX" sz="1600" dirty="0" smtClean="0">
                <a:latin typeface="Calibri" pitchFamily="34" charset="0"/>
                <a:cs typeface="Arial"/>
              </a:rPr>
              <a:t>(Salmo 51)</a:t>
            </a:r>
            <a:r>
              <a:rPr lang="es-MX" sz="1600" dirty="0" smtClean="0">
                <a:latin typeface="Calibri" pitchFamily="34" charset="0"/>
              </a:rPr>
              <a:t>.</a:t>
            </a:r>
          </a:p>
          <a:p>
            <a:pPr marL="0" indent="0">
              <a:buNone/>
            </a:pPr>
            <a:endParaRPr lang="es-MX" dirty="0" smtClean="0"/>
          </a:p>
          <a:p>
            <a:pPr marL="0" indent="0">
              <a:buNone/>
            </a:pPr>
            <a:endParaRPr lang="es-MX" dirty="0"/>
          </a:p>
        </p:txBody>
      </p:sp>
      <p:sp>
        <p:nvSpPr>
          <p:cNvPr id="4" name="TextBox 3"/>
          <p:cNvSpPr txBox="1"/>
          <p:nvPr/>
        </p:nvSpPr>
        <p:spPr>
          <a:xfrm>
            <a:off x="4427984" y="2708920"/>
            <a:ext cx="4337375" cy="3416320"/>
          </a:xfrm>
          <a:prstGeom prst="rect">
            <a:avLst/>
          </a:prstGeom>
          <a:noFill/>
        </p:spPr>
        <p:txBody>
          <a:bodyPr wrap="square" rtlCol="0">
            <a:spAutoFit/>
          </a:bodyPr>
          <a:lstStyle/>
          <a:p>
            <a:pPr algn="ctr"/>
            <a:r>
              <a:rPr lang="es-MX" sz="2400" dirty="0">
                <a:solidFill>
                  <a:schemeClr val="bg2">
                    <a:lumMod val="50000"/>
                  </a:schemeClr>
                </a:solidFill>
                <a:effectLst>
                  <a:outerShdw blurRad="38100" dist="38100" dir="2700000" algn="tl">
                    <a:srgbClr val="000000">
                      <a:alpha val="43137"/>
                    </a:srgbClr>
                  </a:outerShdw>
                </a:effectLst>
                <a:latin typeface="Calibri" pitchFamily="34" charset="0"/>
              </a:rPr>
              <a:t>N.T = dedicación a Dios.</a:t>
            </a:r>
          </a:p>
          <a:p>
            <a:pPr algn="ctr"/>
            <a:r>
              <a:rPr lang="es-MX" sz="2400" dirty="0" smtClean="0">
                <a:latin typeface="Calibri" pitchFamily="34" charset="0"/>
                <a:cs typeface="Arial"/>
              </a:rPr>
              <a:t>«</a:t>
            </a:r>
            <a:r>
              <a:rPr lang="es-MX" sz="2400" dirty="0" smtClean="0">
                <a:latin typeface="Calibri" pitchFamily="34" charset="0"/>
              </a:rPr>
              <a:t>Pero </a:t>
            </a:r>
            <a:r>
              <a:rPr lang="es-MX" sz="2400" dirty="0">
                <a:latin typeface="Calibri" pitchFamily="34" charset="0"/>
              </a:rPr>
              <a:t>llega la hora (ya estamos en ella) en que </a:t>
            </a:r>
            <a:r>
              <a:rPr lang="es-MX" sz="2400" dirty="0" smtClean="0">
                <a:latin typeface="Calibri" pitchFamily="34" charset="0"/>
              </a:rPr>
              <a:t>los adoradores </a:t>
            </a:r>
            <a:r>
              <a:rPr lang="es-MX" sz="2400" dirty="0">
                <a:latin typeface="Calibri" pitchFamily="34" charset="0"/>
              </a:rPr>
              <a:t>verdaderos adorarán al Padre en</a:t>
            </a:r>
          </a:p>
          <a:p>
            <a:pPr algn="ctr"/>
            <a:r>
              <a:rPr lang="es-MX" sz="2400" dirty="0">
                <a:latin typeface="Calibri" pitchFamily="34" charset="0"/>
              </a:rPr>
              <a:t>espíritu y en verdad, porque así quiere el </a:t>
            </a:r>
            <a:r>
              <a:rPr lang="es-MX" sz="2400" dirty="0" smtClean="0">
                <a:latin typeface="Calibri" pitchFamily="34" charset="0"/>
              </a:rPr>
              <a:t>Padre que </a:t>
            </a:r>
            <a:r>
              <a:rPr lang="es-MX" sz="2400" dirty="0">
                <a:latin typeface="Calibri" pitchFamily="34" charset="0"/>
              </a:rPr>
              <a:t>sean los que le adoren</a:t>
            </a:r>
            <a:r>
              <a:rPr lang="es-MX" sz="2400" dirty="0" smtClean="0">
                <a:latin typeface="Calibri" pitchFamily="34" charset="0"/>
              </a:rPr>
              <a:t>. Dios </a:t>
            </a:r>
            <a:r>
              <a:rPr lang="es-MX" sz="2400" dirty="0">
                <a:latin typeface="Calibri" pitchFamily="34" charset="0"/>
              </a:rPr>
              <a:t>es espíritu, y los que adoran, deben </a:t>
            </a:r>
            <a:r>
              <a:rPr lang="es-MX" sz="2400" dirty="0" smtClean="0">
                <a:latin typeface="Calibri" pitchFamily="34" charset="0"/>
              </a:rPr>
              <a:t>adorar en </a:t>
            </a:r>
            <a:r>
              <a:rPr lang="es-MX" sz="2400" dirty="0">
                <a:latin typeface="Calibri" pitchFamily="34" charset="0"/>
              </a:rPr>
              <a:t>espíritu y </a:t>
            </a:r>
            <a:r>
              <a:rPr lang="es-MX" sz="2400" dirty="0" smtClean="0">
                <a:latin typeface="Calibri" pitchFamily="34" charset="0"/>
              </a:rPr>
              <a:t>verdad» </a:t>
            </a:r>
            <a:r>
              <a:rPr lang="es-MX" sz="2000" dirty="0" smtClean="0">
                <a:latin typeface="Calibri" pitchFamily="34" charset="0"/>
              </a:rPr>
              <a:t>(Juan 4, 23-24).</a:t>
            </a:r>
            <a:endParaRPr lang="es-MX" sz="2000" dirty="0">
              <a:latin typeface="Calibri" pitchFamily="34" charset="0"/>
            </a:endParaRPr>
          </a:p>
        </p:txBody>
      </p:sp>
      <p:pic>
        <p:nvPicPr>
          <p:cNvPr id="10242" name="Picture 2" descr="http://3.bp.blogspot.com/-f4GRqB8LGy8/UmlnZtaGvHI/AAAAAAAABoM/Olh4PAXJ6Vc/s1600/oracion+9.jpg"/>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539552" y="3212976"/>
            <a:ext cx="3851920" cy="255451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05305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1000" fill="hold"/>
                                        <p:tgtEl>
                                          <p:spTgt spid="1024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0"/>
            <a:ext cx="7235981" cy="811561"/>
          </a:xfrm>
        </p:spPr>
        <p:txBody>
          <a:bodyPr>
            <a:normAutofit/>
          </a:bodyPr>
          <a:lstStyle/>
          <a:p>
            <a:r>
              <a:rPr lang="es-MX" sz="4000" dirty="0">
                <a:solidFill>
                  <a:schemeClr val="bg2">
                    <a:lumMod val="50000"/>
                  </a:schemeClr>
                </a:solidFill>
                <a:effectLst/>
                <a:latin typeface="Tempus Sans ITC" pitchFamily="82" charset="0"/>
              </a:rPr>
              <a:t>¿Y el Catecismo de la Iglesia</a:t>
            </a:r>
            <a:r>
              <a:rPr lang="es-MX" sz="4000" dirty="0" smtClean="0">
                <a:solidFill>
                  <a:schemeClr val="bg2">
                    <a:lumMod val="50000"/>
                  </a:schemeClr>
                </a:solidFill>
                <a:effectLst/>
                <a:latin typeface="Tempus Sans ITC" pitchFamily="82" charset="0"/>
              </a:rPr>
              <a:t>?</a:t>
            </a:r>
            <a:endParaRPr lang="es-MX" sz="4000" dirty="0">
              <a:solidFill>
                <a:schemeClr val="bg2">
                  <a:lumMod val="50000"/>
                </a:schemeClr>
              </a:solidFill>
              <a:effectLst/>
            </a:endParaRPr>
          </a:p>
        </p:txBody>
      </p:sp>
      <p:sp>
        <p:nvSpPr>
          <p:cNvPr id="3" name="Content Placeholder 2"/>
          <p:cNvSpPr>
            <a:spLocks noGrp="1"/>
          </p:cNvSpPr>
          <p:nvPr>
            <p:ph type="subTitle" idx="1"/>
          </p:nvPr>
        </p:nvSpPr>
        <p:spPr>
          <a:xfrm>
            <a:off x="1547664" y="1196752"/>
            <a:ext cx="6189583" cy="949569"/>
          </a:xfrm>
        </p:spPr>
        <p:txBody>
          <a:bodyPr>
            <a:normAutofit fontScale="92500" lnSpcReduction="20000"/>
          </a:bodyPr>
          <a:lstStyle/>
          <a:p>
            <a:pPr marL="0" indent="0" algn="ctr">
              <a:buNone/>
            </a:pPr>
            <a:r>
              <a:rPr lang="es-MX" sz="2400" dirty="0" smtClean="0"/>
              <a:t>Los </a:t>
            </a:r>
            <a:r>
              <a:rPr lang="es-MX" sz="2400" dirty="0"/>
              <a:t>dones del Espíritu Santo son siete: sabiduría, inteligencia, fortaleza, ciencia, piedad y temor a </a:t>
            </a:r>
            <a:r>
              <a:rPr lang="es-MX" sz="2400" dirty="0" smtClean="0"/>
              <a:t>Dios.</a:t>
            </a:r>
            <a:endParaRPr lang="es-MX" sz="2400" dirty="0"/>
          </a:p>
        </p:txBody>
      </p:sp>
      <p:sp>
        <p:nvSpPr>
          <p:cNvPr id="4" name="Rectangle 3"/>
          <p:cNvSpPr/>
          <p:nvPr/>
        </p:nvSpPr>
        <p:spPr>
          <a:xfrm>
            <a:off x="1043608" y="2708920"/>
            <a:ext cx="3960440" cy="2677656"/>
          </a:xfrm>
          <a:prstGeom prst="rect">
            <a:avLst/>
          </a:prstGeom>
        </p:spPr>
        <p:txBody>
          <a:bodyPr wrap="square">
            <a:spAutoFit/>
          </a:bodyPr>
          <a:lstStyle/>
          <a:p>
            <a:pPr algn="ctr"/>
            <a:r>
              <a:rPr lang="es-MX" sz="2400" dirty="0" smtClean="0">
                <a:latin typeface="Calibri" pitchFamily="34" charset="0"/>
              </a:rPr>
              <a:t> </a:t>
            </a:r>
            <a:r>
              <a:rPr lang="es-MX" sz="2400" dirty="0">
                <a:latin typeface="Calibri" pitchFamily="34" charset="0"/>
              </a:rPr>
              <a:t>Completan y llevan a su perfección las virtudes de quienes los reciben. Hacen a los fieles dóciles para obedecer con plenitud a las inspiraciones divinas. </a:t>
            </a:r>
            <a:endParaRPr lang="es-MX" sz="2400" dirty="0" smtClean="0">
              <a:latin typeface="Calibri" pitchFamily="34" charset="0"/>
            </a:endParaRPr>
          </a:p>
          <a:p>
            <a:pPr algn="ctr"/>
            <a:r>
              <a:rPr lang="es-MX" sz="2400" dirty="0" smtClean="0">
                <a:latin typeface="Calibri" pitchFamily="34" charset="0"/>
              </a:rPr>
              <a:t>(</a:t>
            </a:r>
            <a:r>
              <a:rPr lang="es-MX" sz="2400" dirty="0">
                <a:latin typeface="Calibri" pitchFamily="34" charset="0"/>
              </a:rPr>
              <a:t>n. </a:t>
            </a:r>
            <a:r>
              <a:rPr lang="es-MX" sz="2400" dirty="0" smtClean="0">
                <a:latin typeface="Calibri" pitchFamily="34" charset="0"/>
              </a:rPr>
              <a:t>1831)</a:t>
            </a:r>
            <a:r>
              <a:rPr lang="es-MX" sz="2400" dirty="0" smtClean="0">
                <a:solidFill>
                  <a:schemeClr val="bg1"/>
                </a:solidFill>
              </a:rPr>
              <a:t>)</a:t>
            </a:r>
            <a:endParaRPr lang="es-MX" sz="2400" dirty="0">
              <a:solidFill>
                <a:schemeClr val="bg1"/>
              </a:solidFill>
            </a:endParaRPr>
          </a:p>
        </p:txBody>
      </p:sp>
      <p:pic>
        <p:nvPicPr>
          <p:cNvPr id="5" name="4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932040" y="2708920"/>
            <a:ext cx="3576085" cy="2682064"/>
          </a:xfrm>
          <a:prstGeom prst="rect">
            <a:avLst/>
          </a:prstGeom>
        </p:spPr>
      </p:pic>
    </p:spTree>
    <p:extLst>
      <p:ext uri="{BB962C8B-B14F-4D97-AF65-F5344CB8AC3E}">
        <p14:creationId xmlns="" xmlns:p14="http://schemas.microsoft.com/office/powerpoint/2010/main" val="130094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9900592" cy="865371"/>
          </a:xfrm>
        </p:spPr>
        <p:txBody>
          <a:bodyPr>
            <a:normAutofit/>
          </a:bodyPr>
          <a:lstStyle/>
          <a:p>
            <a:r>
              <a:rPr lang="es-MX" sz="3200" dirty="0">
                <a:solidFill>
                  <a:schemeClr val="bg2">
                    <a:lumMod val="50000"/>
                  </a:schemeClr>
                </a:solidFill>
                <a:effectLst/>
                <a:latin typeface="Tempus Sans ITC" pitchFamily="82" charset="0"/>
                <a:cs typeface="Times New Roman" pitchFamily="18" charset="0"/>
              </a:rPr>
              <a:t>¿Qué relación tiene </a:t>
            </a:r>
            <a:r>
              <a:rPr lang="es-MX" sz="3200" dirty="0" smtClean="0">
                <a:solidFill>
                  <a:schemeClr val="bg2">
                    <a:lumMod val="50000"/>
                  </a:schemeClr>
                </a:solidFill>
                <a:effectLst/>
                <a:latin typeface="Tempus Sans ITC" pitchFamily="82" charset="0"/>
                <a:cs typeface="Times New Roman" pitchFamily="18" charset="0"/>
              </a:rPr>
              <a:t>con el Año Santo?</a:t>
            </a:r>
            <a:endParaRPr lang="es-MX" sz="3200" dirty="0">
              <a:solidFill>
                <a:schemeClr val="bg2">
                  <a:lumMod val="50000"/>
                </a:schemeClr>
              </a:solidFill>
              <a:effectLst/>
            </a:endParaRPr>
          </a:p>
        </p:txBody>
      </p:sp>
      <p:sp>
        <p:nvSpPr>
          <p:cNvPr id="3" name="Content Placeholder 2"/>
          <p:cNvSpPr>
            <a:spLocks noGrp="1"/>
          </p:cNvSpPr>
          <p:nvPr>
            <p:ph type="subTitle" idx="1"/>
          </p:nvPr>
        </p:nvSpPr>
        <p:spPr>
          <a:xfrm>
            <a:off x="899592" y="2564904"/>
            <a:ext cx="4464496" cy="949569"/>
          </a:xfrm>
        </p:spPr>
        <p:txBody>
          <a:bodyPr>
            <a:noAutofit/>
          </a:bodyPr>
          <a:lstStyle/>
          <a:p>
            <a:pPr marL="0" indent="0" algn="ctr">
              <a:buNone/>
            </a:pPr>
            <a:r>
              <a:rPr lang="es-MX" sz="3200" dirty="0" smtClean="0">
                <a:solidFill>
                  <a:schemeClr val="bg2">
                    <a:lumMod val="50000"/>
                  </a:schemeClr>
                </a:solidFill>
              </a:rPr>
              <a:t>Tenemos la oportunidad de </a:t>
            </a:r>
            <a:r>
              <a:rPr lang="es-MX" sz="3200" dirty="0">
                <a:solidFill>
                  <a:schemeClr val="bg2">
                    <a:lumMod val="50000"/>
                  </a:schemeClr>
                </a:solidFill>
              </a:rPr>
              <a:t>traer al corazón la presencia de Dios en nuestra vida personal y como piedras vivas en el edificio de la </a:t>
            </a:r>
            <a:r>
              <a:rPr lang="es-MX" sz="3200" dirty="0" smtClean="0">
                <a:solidFill>
                  <a:schemeClr val="bg2">
                    <a:lumMod val="50000"/>
                  </a:schemeClr>
                </a:solidFill>
              </a:rPr>
              <a:t>Iglesia</a:t>
            </a:r>
            <a:endParaRPr lang="es-MX" sz="3200" dirty="0">
              <a:solidFill>
                <a:schemeClr val="bg2">
                  <a:lumMod val="50000"/>
                </a:schemeClr>
              </a:solidFill>
            </a:endParaRPr>
          </a:p>
        </p:txBody>
      </p:sp>
      <p:pic>
        <p:nvPicPr>
          <p:cNvPr id="1027" name="Picture 3" descr="C:\Users\USER\Desktop\fotos para agenda\niña con liston verde .jpg"/>
          <p:cNvPicPr>
            <a:picLocks noChangeAspect="1" noChangeArrowheads="1"/>
          </p:cNvPicPr>
          <p:nvPr/>
        </p:nvPicPr>
        <p:blipFill>
          <a:blip r:embed="rId2" cstate="print"/>
          <a:srcRect/>
          <a:stretch>
            <a:fillRect/>
          </a:stretch>
        </p:blipFill>
        <p:spPr bwMode="auto">
          <a:xfrm>
            <a:off x="5868144" y="1556792"/>
            <a:ext cx="2421269" cy="4304478"/>
          </a:xfrm>
          <a:prstGeom prst="rect">
            <a:avLst/>
          </a:prstGeom>
          <a:noFill/>
        </p:spPr>
      </p:pic>
    </p:spTree>
    <p:extLst>
      <p:ext uri="{BB962C8B-B14F-4D97-AF65-F5344CB8AC3E}">
        <p14:creationId xmlns="" xmlns:p14="http://schemas.microsoft.com/office/powerpoint/2010/main" val="3447786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235981" cy="1009387"/>
          </a:xfrm>
        </p:spPr>
        <p:txBody>
          <a:bodyPr>
            <a:normAutofit/>
          </a:bodyPr>
          <a:lstStyle/>
          <a:p>
            <a:r>
              <a:rPr lang="es-MX" sz="4000" dirty="0">
                <a:solidFill>
                  <a:schemeClr val="bg2">
                    <a:lumMod val="50000"/>
                  </a:schemeClr>
                </a:solidFill>
                <a:effectLst/>
                <a:latin typeface="Tempus Sans ITC" pitchFamily="82" charset="0"/>
              </a:rPr>
              <a:t>¡Tú puedes vivir esa virtud! Si</a:t>
            </a:r>
            <a:r>
              <a:rPr lang="es-MX" sz="4000" dirty="0" smtClean="0">
                <a:solidFill>
                  <a:schemeClr val="bg2">
                    <a:lumMod val="50000"/>
                  </a:schemeClr>
                </a:solidFill>
                <a:effectLst/>
                <a:latin typeface="Tempus Sans ITC" pitchFamily="82" charset="0"/>
              </a:rPr>
              <a:t>…</a:t>
            </a:r>
            <a:endParaRPr lang="es-MX" sz="4000" dirty="0">
              <a:solidFill>
                <a:schemeClr val="bg2">
                  <a:lumMod val="50000"/>
                </a:schemeClr>
              </a:solidFill>
              <a:effectLst/>
            </a:endParaRPr>
          </a:p>
        </p:txBody>
      </p:sp>
      <p:sp>
        <p:nvSpPr>
          <p:cNvPr id="3" name="Content Placeholder 2"/>
          <p:cNvSpPr>
            <a:spLocks noGrp="1"/>
          </p:cNvSpPr>
          <p:nvPr>
            <p:ph type="subTitle" idx="1"/>
          </p:nvPr>
        </p:nvSpPr>
        <p:spPr>
          <a:xfrm>
            <a:off x="827584" y="1988840"/>
            <a:ext cx="4101351" cy="949569"/>
          </a:xfrm>
        </p:spPr>
        <p:txBody>
          <a:bodyPr>
            <a:normAutofit fontScale="25000" lnSpcReduction="20000"/>
          </a:bodyPr>
          <a:lstStyle/>
          <a:p>
            <a:pPr>
              <a:buClr>
                <a:srgbClr val="7030A0"/>
              </a:buClr>
            </a:pPr>
            <a:r>
              <a:rPr lang="es-MX" sz="10000" dirty="0" smtClean="0">
                <a:latin typeface="Calibri" pitchFamily="34" charset="0"/>
              </a:rPr>
              <a:t>Eres humilde, sencillo de corazón.</a:t>
            </a:r>
          </a:p>
          <a:p>
            <a:pPr>
              <a:buClr>
                <a:srgbClr val="7030A0"/>
              </a:buClr>
            </a:pPr>
            <a:endParaRPr lang="es-MX" sz="10000" dirty="0" smtClean="0">
              <a:latin typeface="Calibri" pitchFamily="34" charset="0"/>
            </a:endParaRPr>
          </a:p>
          <a:p>
            <a:pPr>
              <a:buClr>
                <a:srgbClr val="7030A0"/>
              </a:buClr>
            </a:pPr>
            <a:r>
              <a:rPr lang="es-MX" sz="10000" dirty="0" smtClean="0">
                <a:latin typeface="Calibri" pitchFamily="34" charset="0"/>
              </a:rPr>
              <a:t>Dedicas, por amor, </a:t>
            </a:r>
          </a:p>
          <a:p>
            <a:pPr marL="0" indent="0">
              <a:buClr>
                <a:srgbClr val="7030A0"/>
              </a:buClr>
              <a:buNone/>
            </a:pPr>
            <a:r>
              <a:rPr lang="es-MX" sz="10000" dirty="0">
                <a:latin typeface="Calibri" pitchFamily="34" charset="0"/>
              </a:rPr>
              <a:t> </a:t>
            </a:r>
            <a:r>
              <a:rPr lang="es-MX" sz="10000" dirty="0" smtClean="0">
                <a:latin typeface="Calibri" pitchFamily="34" charset="0"/>
              </a:rPr>
              <a:t>    un tiempo a tu oración.</a:t>
            </a:r>
          </a:p>
          <a:p>
            <a:pPr>
              <a:buClr>
                <a:srgbClr val="7030A0"/>
              </a:buClr>
            </a:pPr>
            <a:endParaRPr lang="es-MX" sz="900" dirty="0" smtClean="0"/>
          </a:p>
        </p:txBody>
      </p:sp>
      <p:pic>
        <p:nvPicPr>
          <p:cNvPr id="5" name="Picture 2" descr="Resultado de imagen para virtud piedad"/>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rot="1224750">
            <a:off x="5398904" y="1835988"/>
            <a:ext cx="2698949" cy="1511412"/>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p:cNvSpPr/>
          <p:nvPr/>
        </p:nvSpPr>
        <p:spPr>
          <a:xfrm>
            <a:off x="1403648" y="3861048"/>
            <a:ext cx="6555489" cy="2308324"/>
          </a:xfrm>
          <a:prstGeom prst="rect">
            <a:avLst/>
          </a:prstGeom>
        </p:spPr>
        <p:txBody>
          <a:bodyPr wrap="square">
            <a:spAutoFit/>
          </a:bodyPr>
          <a:lstStyle/>
          <a:p>
            <a:pPr marL="457200" indent="-457200">
              <a:buClr>
                <a:srgbClr val="7030A0"/>
              </a:buClr>
              <a:buSzPct val="200000"/>
              <a:buFont typeface="Arial" pitchFamily="34" charset="0"/>
              <a:buChar char="•"/>
            </a:pPr>
            <a:r>
              <a:rPr lang="es-MX" sz="2400" dirty="0">
                <a:latin typeface="Calibri" pitchFamily="34" charset="0"/>
              </a:rPr>
              <a:t>Pides al Espíritu Santo que te llene de amor y te ilumine para amar a Cristo en los demás. </a:t>
            </a:r>
          </a:p>
          <a:p>
            <a:pPr>
              <a:buClr>
                <a:srgbClr val="7030A0"/>
              </a:buClr>
              <a:buSzPct val="200000"/>
              <a:buFont typeface="Arial" pitchFamily="34" charset="0"/>
              <a:buChar char="•"/>
            </a:pPr>
            <a:endParaRPr lang="es-MX" sz="2400" dirty="0">
              <a:latin typeface="Calibri" pitchFamily="34" charset="0"/>
            </a:endParaRPr>
          </a:p>
          <a:p>
            <a:pPr marL="457200" indent="-457200">
              <a:buClr>
                <a:srgbClr val="7030A0"/>
              </a:buClr>
              <a:buSzPct val="200000"/>
              <a:buFont typeface="Arial" pitchFamily="34" charset="0"/>
              <a:buChar char="•"/>
            </a:pPr>
            <a:r>
              <a:rPr lang="es-MX" sz="2400" dirty="0">
                <a:latin typeface="Calibri" pitchFamily="34" charset="0"/>
              </a:rPr>
              <a:t>Ante la tensión y la división, tienes sentimientos de comprensión, de tolerancia, de perdón.</a:t>
            </a:r>
          </a:p>
        </p:txBody>
      </p:sp>
    </p:spTree>
    <p:extLst>
      <p:ext uri="{BB962C8B-B14F-4D97-AF65-F5344CB8AC3E}">
        <p14:creationId xmlns="" xmlns:p14="http://schemas.microsoft.com/office/powerpoint/2010/main" val="268532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60648"/>
            <a:ext cx="7235981" cy="649347"/>
          </a:xfrm>
        </p:spPr>
        <p:txBody>
          <a:bodyPr>
            <a:normAutofit fontScale="90000"/>
          </a:bodyPr>
          <a:lstStyle/>
          <a:p>
            <a:r>
              <a:rPr lang="es-MX" sz="4000" dirty="0">
                <a:solidFill>
                  <a:schemeClr val="bg2">
                    <a:lumMod val="50000"/>
                  </a:schemeClr>
                </a:solidFill>
                <a:effectLst/>
                <a:latin typeface="Tempus Sans ITC" pitchFamily="82" charset="0"/>
              </a:rPr>
              <a:t>¿Qué pasa cuando la vives</a:t>
            </a:r>
            <a:r>
              <a:rPr lang="es-MX" sz="4000" dirty="0" smtClean="0">
                <a:solidFill>
                  <a:schemeClr val="bg2">
                    <a:lumMod val="50000"/>
                  </a:schemeClr>
                </a:solidFill>
                <a:effectLst/>
                <a:latin typeface="Tempus Sans ITC" pitchFamily="82" charset="0"/>
              </a:rPr>
              <a:t>?</a:t>
            </a:r>
            <a:endParaRPr lang="es-MX" sz="4000" dirty="0">
              <a:solidFill>
                <a:schemeClr val="bg2">
                  <a:lumMod val="50000"/>
                </a:schemeClr>
              </a:solidFill>
              <a:effectLst/>
            </a:endParaRPr>
          </a:p>
        </p:txBody>
      </p:sp>
      <p:sp>
        <p:nvSpPr>
          <p:cNvPr id="3" name="Content Placeholder 2"/>
          <p:cNvSpPr>
            <a:spLocks noGrp="1"/>
          </p:cNvSpPr>
          <p:nvPr>
            <p:ph type="subTitle" idx="1"/>
          </p:nvPr>
        </p:nvSpPr>
        <p:spPr>
          <a:xfrm>
            <a:off x="1547664" y="1052736"/>
            <a:ext cx="6189583" cy="949569"/>
          </a:xfrm>
        </p:spPr>
        <p:txBody>
          <a:bodyPr>
            <a:normAutofit fontScale="92500"/>
          </a:bodyPr>
          <a:lstStyle/>
          <a:p>
            <a:pPr marL="0" indent="0" algn="ctr">
              <a:buNone/>
            </a:pPr>
            <a:r>
              <a:rPr lang="es-ES_tradnl" sz="2800" dirty="0">
                <a:latin typeface="Calibri" pitchFamily="34" charset="0"/>
              </a:rPr>
              <a:t>Permanecemos en el amor de </a:t>
            </a:r>
            <a:r>
              <a:rPr lang="es-ES_tradnl" sz="2800" dirty="0" smtClean="0">
                <a:latin typeface="Calibri" pitchFamily="34" charset="0"/>
              </a:rPr>
              <a:t>Dios, experimentamos su cercanía y providencia</a:t>
            </a:r>
            <a:r>
              <a:rPr lang="es-ES_tradnl" dirty="0" smtClean="0">
                <a:latin typeface="Calibri" pitchFamily="34" charset="0"/>
              </a:rPr>
              <a:t>.</a:t>
            </a:r>
            <a:endParaRPr lang="es-MX" dirty="0">
              <a:latin typeface="Calibri" pitchFamily="34" charset="0"/>
            </a:endParaRPr>
          </a:p>
          <a:p>
            <a:pPr algn="ctr"/>
            <a:endParaRPr lang="es-MX" dirty="0"/>
          </a:p>
        </p:txBody>
      </p:sp>
      <p:sp>
        <p:nvSpPr>
          <p:cNvPr id="4" name="Rectangle 3"/>
          <p:cNvSpPr/>
          <p:nvPr/>
        </p:nvSpPr>
        <p:spPr>
          <a:xfrm>
            <a:off x="1187624" y="2204864"/>
            <a:ext cx="3888432" cy="3816429"/>
          </a:xfrm>
          <a:prstGeom prst="rect">
            <a:avLst/>
          </a:prstGeom>
        </p:spPr>
        <p:txBody>
          <a:bodyPr wrap="square">
            <a:spAutoFit/>
          </a:bodyPr>
          <a:lstStyle/>
          <a:p>
            <a:r>
              <a:rPr lang="en-US" sz="2400" dirty="0" err="1">
                <a:solidFill>
                  <a:schemeClr val="bg2">
                    <a:lumMod val="50000"/>
                  </a:schemeClr>
                </a:solidFill>
                <a:latin typeface="Calibri" pitchFamily="34" charset="0"/>
              </a:rPr>
              <a:t>Esta</a:t>
            </a:r>
            <a:r>
              <a:rPr lang="en-US" sz="2400" dirty="0">
                <a:solidFill>
                  <a:schemeClr val="bg2">
                    <a:lumMod val="50000"/>
                  </a:schemeClr>
                </a:solidFill>
                <a:latin typeface="Calibri" pitchFamily="34" charset="0"/>
              </a:rPr>
              <a:t> </a:t>
            </a:r>
            <a:r>
              <a:rPr lang="en-US" sz="2400" dirty="0" err="1">
                <a:solidFill>
                  <a:schemeClr val="bg2">
                    <a:lumMod val="50000"/>
                  </a:schemeClr>
                </a:solidFill>
                <a:latin typeface="Calibri" pitchFamily="34" charset="0"/>
              </a:rPr>
              <a:t>relación</a:t>
            </a:r>
            <a:r>
              <a:rPr lang="en-US" sz="2400" dirty="0">
                <a:solidFill>
                  <a:schemeClr val="bg2">
                    <a:lumMod val="50000"/>
                  </a:schemeClr>
                </a:solidFill>
                <a:latin typeface="Calibri" pitchFamily="34" charset="0"/>
              </a:rPr>
              <a:t> (</a:t>
            </a:r>
            <a:r>
              <a:rPr lang="en-US" sz="2400" dirty="0" err="1">
                <a:solidFill>
                  <a:schemeClr val="bg2">
                    <a:lumMod val="50000"/>
                  </a:schemeClr>
                </a:solidFill>
                <a:latin typeface="Calibri" pitchFamily="34" charset="0"/>
              </a:rPr>
              <a:t>amistad</a:t>
            </a:r>
            <a:r>
              <a:rPr lang="en-US" sz="2400" dirty="0">
                <a:solidFill>
                  <a:schemeClr val="bg2">
                    <a:lumMod val="50000"/>
                  </a:schemeClr>
                </a:solidFill>
                <a:latin typeface="Calibri" pitchFamily="34" charset="0"/>
              </a:rPr>
              <a:t>) cambia </a:t>
            </a:r>
            <a:r>
              <a:rPr lang="en-US" sz="2400" dirty="0" err="1">
                <a:solidFill>
                  <a:schemeClr val="bg2">
                    <a:lumMod val="50000"/>
                  </a:schemeClr>
                </a:solidFill>
                <a:latin typeface="Calibri" pitchFamily="34" charset="0"/>
              </a:rPr>
              <a:t>nuestra</a:t>
            </a:r>
            <a:r>
              <a:rPr lang="en-US" sz="2400" dirty="0">
                <a:solidFill>
                  <a:schemeClr val="bg2">
                    <a:lumMod val="50000"/>
                  </a:schemeClr>
                </a:solidFill>
                <a:latin typeface="Calibri" pitchFamily="34" charset="0"/>
              </a:rPr>
              <a:t> </a:t>
            </a:r>
            <a:r>
              <a:rPr lang="en-US" sz="2400" dirty="0" err="1">
                <a:solidFill>
                  <a:schemeClr val="bg2">
                    <a:lumMod val="50000"/>
                  </a:schemeClr>
                </a:solidFill>
                <a:latin typeface="Calibri" pitchFamily="34" charset="0"/>
              </a:rPr>
              <a:t>vida</a:t>
            </a:r>
            <a:r>
              <a:rPr lang="en-US" sz="2400" dirty="0">
                <a:solidFill>
                  <a:schemeClr val="bg2">
                    <a:lumMod val="50000"/>
                  </a:schemeClr>
                </a:solidFill>
                <a:latin typeface="Calibri" pitchFamily="34" charset="0"/>
              </a:rPr>
              <a:t>, </a:t>
            </a:r>
            <a:r>
              <a:rPr lang="en-US" sz="2400" dirty="0" err="1">
                <a:solidFill>
                  <a:schemeClr val="bg2">
                    <a:lumMod val="50000"/>
                  </a:schemeClr>
                </a:solidFill>
                <a:latin typeface="Calibri" pitchFamily="34" charset="0"/>
              </a:rPr>
              <a:t>nos</a:t>
            </a:r>
            <a:r>
              <a:rPr lang="en-US" sz="2400" dirty="0">
                <a:solidFill>
                  <a:schemeClr val="bg2">
                    <a:lumMod val="50000"/>
                  </a:schemeClr>
                </a:solidFill>
                <a:latin typeface="Calibri" pitchFamily="34" charset="0"/>
              </a:rPr>
              <a:t> </a:t>
            </a:r>
            <a:r>
              <a:rPr lang="en-US" sz="2400" dirty="0" err="1">
                <a:solidFill>
                  <a:schemeClr val="bg2">
                    <a:lumMod val="50000"/>
                  </a:schemeClr>
                </a:solidFill>
                <a:latin typeface="Calibri" pitchFamily="34" charset="0"/>
              </a:rPr>
              <a:t>llena</a:t>
            </a:r>
            <a:r>
              <a:rPr lang="en-US" sz="2400" dirty="0">
                <a:solidFill>
                  <a:schemeClr val="bg2">
                    <a:lumMod val="50000"/>
                  </a:schemeClr>
                </a:solidFill>
                <a:latin typeface="Calibri" pitchFamily="34" charset="0"/>
              </a:rPr>
              <a:t> </a:t>
            </a:r>
            <a:r>
              <a:rPr lang="en-US" sz="2400" dirty="0" smtClean="0">
                <a:solidFill>
                  <a:schemeClr val="bg2">
                    <a:lumMod val="50000"/>
                  </a:schemeClr>
                </a:solidFill>
                <a:latin typeface="Calibri" pitchFamily="34" charset="0"/>
              </a:rPr>
              <a:t>de: </a:t>
            </a:r>
          </a:p>
          <a:p>
            <a:endParaRPr lang="en-US" sz="2400" dirty="0" smtClean="0">
              <a:solidFill>
                <a:schemeClr val="bg2">
                  <a:lumMod val="50000"/>
                </a:schemeClr>
              </a:solidFill>
              <a:latin typeface="Calibri" pitchFamily="34" charset="0"/>
            </a:endParaRPr>
          </a:p>
          <a:p>
            <a:pPr marL="342900" indent="-342900">
              <a:buClr>
                <a:srgbClr val="7030A0"/>
              </a:buClr>
              <a:buSzPct val="170000"/>
              <a:buFont typeface="Arial" panose="020B0604020202020204" pitchFamily="34" charset="0"/>
              <a:buChar char="•"/>
            </a:pPr>
            <a:r>
              <a:rPr lang="en-US" sz="2400" dirty="0" err="1" smtClean="0">
                <a:solidFill>
                  <a:schemeClr val="bg2">
                    <a:lumMod val="50000"/>
                  </a:schemeClr>
                </a:solidFill>
                <a:latin typeface="Calibri" pitchFamily="34" charset="0"/>
              </a:rPr>
              <a:t>Entusiasmo</a:t>
            </a:r>
            <a:r>
              <a:rPr lang="en-US" sz="2400" dirty="0" smtClean="0">
                <a:solidFill>
                  <a:schemeClr val="bg2">
                    <a:lumMod val="50000"/>
                  </a:schemeClr>
                </a:solidFill>
                <a:latin typeface="Calibri" pitchFamily="34" charset="0"/>
              </a:rPr>
              <a:t> </a:t>
            </a:r>
            <a:r>
              <a:rPr lang="en-US" sz="2400" dirty="0">
                <a:solidFill>
                  <a:schemeClr val="bg2">
                    <a:lumMod val="50000"/>
                  </a:schemeClr>
                </a:solidFill>
                <a:latin typeface="Calibri" pitchFamily="34" charset="0"/>
              </a:rPr>
              <a:t>y de </a:t>
            </a:r>
            <a:r>
              <a:rPr lang="en-US" sz="2400" dirty="0" err="1">
                <a:solidFill>
                  <a:schemeClr val="bg2">
                    <a:lumMod val="50000"/>
                  </a:schemeClr>
                </a:solidFill>
                <a:latin typeface="Calibri" pitchFamily="34" charset="0"/>
              </a:rPr>
              <a:t>alegría</a:t>
            </a:r>
            <a:r>
              <a:rPr lang="en-US" sz="2400" dirty="0" smtClean="0">
                <a:solidFill>
                  <a:schemeClr val="bg2">
                    <a:lumMod val="50000"/>
                  </a:schemeClr>
                </a:solidFill>
                <a:latin typeface="Calibri" pitchFamily="34" charset="0"/>
              </a:rPr>
              <a:t>.</a:t>
            </a:r>
          </a:p>
          <a:p>
            <a:pPr marL="342900" indent="-342900">
              <a:buClr>
                <a:srgbClr val="7030A0"/>
              </a:buClr>
              <a:buSzPct val="170000"/>
              <a:buFont typeface="Arial" panose="020B0604020202020204" pitchFamily="34" charset="0"/>
              <a:buChar char="•"/>
            </a:pPr>
            <a:r>
              <a:rPr lang="en-US" sz="2400" dirty="0" smtClean="0">
                <a:solidFill>
                  <a:schemeClr val="bg2">
                    <a:lumMod val="50000"/>
                  </a:schemeClr>
                </a:solidFill>
                <a:latin typeface="Calibri" pitchFamily="34" charset="0"/>
              </a:rPr>
              <a:t>De </a:t>
            </a:r>
            <a:r>
              <a:rPr lang="en-US" sz="2400" dirty="0" err="1" smtClean="0">
                <a:solidFill>
                  <a:schemeClr val="bg2">
                    <a:lumMod val="50000"/>
                  </a:schemeClr>
                </a:solidFill>
                <a:latin typeface="Calibri" pitchFamily="34" charset="0"/>
              </a:rPr>
              <a:t>gratitud</a:t>
            </a:r>
            <a:r>
              <a:rPr lang="en-US" sz="2400" dirty="0" smtClean="0">
                <a:solidFill>
                  <a:schemeClr val="bg2">
                    <a:lumMod val="50000"/>
                  </a:schemeClr>
                </a:solidFill>
                <a:latin typeface="Calibri" pitchFamily="34" charset="0"/>
              </a:rPr>
              <a:t> y </a:t>
            </a:r>
            <a:r>
              <a:rPr lang="en-US" sz="2400" dirty="0" err="1" smtClean="0">
                <a:solidFill>
                  <a:schemeClr val="bg2">
                    <a:lumMod val="50000"/>
                  </a:schemeClr>
                </a:solidFill>
                <a:latin typeface="Calibri" pitchFamily="34" charset="0"/>
              </a:rPr>
              <a:t>alabanza</a:t>
            </a:r>
            <a:r>
              <a:rPr lang="en-US" sz="2400" dirty="0" smtClean="0">
                <a:solidFill>
                  <a:schemeClr val="bg2">
                    <a:lumMod val="50000"/>
                  </a:schemeClr>
                </a:solidFill>
                <a:latin typeface="Calibri" pitchFamily="34" charset="0"/>
              </a:rPr>
              <a:t>.</a:t>
            </a:r>
          </a:p>
          <a:p>
            <a:endParaRPr lang="en-US" sz="2400" dirty="0" smtClean="0">
              <a:solidFill>
                <a:schemeClr val="bg2">
                  <a:lumMod val="50000"/>
                </a:schemeClr>
              </a:solidFill>
              <a:latin typeface="Calibri" pitchFamily="34" charset="0"/>
            </a:endParaRPr>
          </a:p>
          <a:p>
            <a:pPr algn="ctr"/>
            <a:r>
              <a:rPr lang="en-US" sz="2400" dirty="0" smtClean="0">
                <a:solidFill>
                  <a:schemeClr val="bg2">
                    <a:lumMod val="50000"/>
                  </a:schemeClr>
                </a:solidFill>
                <a:latin typeface="Calibri" pitchFamily="34" charset="0"/>
              </a:rPr>
              <a:t>Nos </a:t>
            </a:r>
            <a:r>
              <a:rPr lang="en-US" sz="2400" dirty="0" err="1" smtClean="0">
                <a:solidFill>
                  <a:schemeClr val="bg2">
                    <a:lumMod val="50000"/>
                  </a:schemeClr>
                </a:solidFill>
                <a:latin typeface="Calibri" pitchFamily="34" charset="0"/>
              </a:rPr>
              <a:t>mueve</a:t>
            </a:r>
            <a:r>
              <a:rPr lang="en-US" sz="2400" dirty="0" smtClean="0">
                <a:solidFill>
                  <a:schemeClr val="bg2">
                    <a:lumMod val="50000"/>
                  </a:schemeClr>
                </a:solidFill>
                <a:latin typeface="Calibri" pitchFamily="34" charset="0"/>
              </a:rPr>
              <a:t> a la </a:t>
            </a:r>
            <a:r>
              <a:rPr lang="en-US" sz="2400" dirty="0" err="1" smtClean="0">
                <a:solidFill>
                  <a:schemeClr val="bg2">
                    <a:lumMod val="50000"/>
                  </a:schemeClr>
                </a:solidFill>
                <a:latin typeface="Calibri" pitchFamily="34" charset="0"/>
              </a:rPr>
              <a:t>oración</a:t>
            </a:r>
            <a:r>
              <a:rPr lang="en-US" sz="2400" dirty="0" smtClean="0">
                <a:solidFill>
                  <a:schemeClr val="bg2">
                    <a:lumMod val="50000"/>
                  </a:schemeClr>
                </a:solidFill>
                <a:latin typeface="Calibri" pitchFamily="34" charset="0"/>
              </a:rPr>
              <a:t> y a la </a:t>
            </a:r>
            <a:r>
              <a:rPr lang="en-US" sz="2400" dirty="0" err="1" smtClean="0">
                <a:solidFill>
                  <a:schemeClr val="bg2">
                    <a:lumMod val="50000"/>
                  </a:schemeClr>
                </a:solidFill>
                <a:latin typeface="Calibri" pitchFamily="34" charset="0"/>
              </a:rPr>
              <a:t>celebración</a:t>
            </a:r>
            <a:r>
              <a:rPr lang="en-US" sz="2400" dirty="0" smtClean="0">
                <a:solidFill>
                  <a:schemeClr val="bg2">
                    <a:lumMod val="50000"/>
                  </a:schemeClr>
                </a:solidFill>
                <a:latin typeface="Calibri" pitchFamily="34" charset="0"/>
              </a:rPr>
              <a:t>. </a:t>
            </a:r>
            <a:endParaRPr lang="es-MX" sz="2400" dirty="0">
              <a:solidFill>
                <a:schemeClr val="bg2">
                  <a:lumMod val="50000"/>
                </a:schemeClr>
              </a:solidFill>
              <a:latin typeface="Calibri" pitchFamily="34" charset="0"/>
            </a:endParaRPr>
          </a:p>
          <a:p>
            <a:endParaRPr lang="es-MX" sz="2600" dirty="0">
              <a:latin typeface="Calibri" pitchFamily="34" charset="0"/>
            </a:endParaRPr>
          </a:p>
        </p:txBody>
      </p:sp>
      <p:pic>
        <p:nvPicPr>
          <p:cNvPr id="5" name="4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16016" y="2420888"/>
            <a:ext cx="4176465" cy="3132349"/>
          </a:xfrm>
          <a:prstGeom prst="rect">
            <a:avLst/>
          </a:prstGeom>
        </p:spPr>
      </p:pic>
    </p:spTree>
    <p:extLst>
      <p:ext uri="{BB962C8B-B14F-4D97-AF65-F5344CB8AC3E}">
        <p14:creationId xmlns="" xmlns:p14="http://schemas.microsoft.com/office/powerpoint/2010/main" val="67473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erma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967</TotalTime>
  <Words>1748</Words>
  <Application>Microsoft Office PowerPoint</Application>
  <PresentationFormat>Presentación en pantalla (4:3)</PresentationFormat>
  <Paragraphs>111</Paragraphs>
  <Slides>14</Slides>
  <Notes>6</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1_Thermal</vt:lpstr>
      <vt:lpstr>Diapositiva 1</vt:lpstr>
      <vt:lpstr>Diapositiva 2</vt:lpstr>
      <vt:lpstr>Diapositiva 3</vt:lpstr>
      <vt:lpstr>Diapositiva 4</vt:lpstr>
      <vt:lpstr>¿Qué dice la Palabra de Dios? </vt:lpstr>
      <vt:lpstr>¿Y el Catecismo de la Iglesia?</vt:lpstr>
      <vt:lpstr>¿Qué relación tiene con el Año Santo?</vt:lpstr>
      <vt:lpstr>¡Tú puedes vivir esa virtud! Si…</vt:lpstr>
      <vt:lpstr>¿Qué pasa cuando la vives?</vt:lpstr>
      <vt:lpstr>Enemigos de la piedad</vt:lpstr>
      <vt:lpstr>¿Qué  se ha dicho sobre esta virtud?</vt:lpstr>
      <vt:lpstr>¿Qué  dice el Papa?</vt:lpstr>
      <vt:lpstr>¿Qué sugiere CEFAS?</vt:lpstr>
      <vt:lpstr>Siempre ayuda hacer un balance.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Graciela Garza de Madero</dc:creator>
  <cp:lastModifiedBy>USER</cp:lastModifiedBy>
  <cp:revision>60</cp:revision>
  <dcterms:created xsi:type="dcterms:W3CDTF">2015-06-16T21:14:14Z</dcterms:created>
  <dcterms:modified xsi:type="dcterms:W3CDTF">2018-12-22T01:25:33Z</dcterms:modified>
</cp:coreProperties>
</file>